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Raleway"/>
      <p:regular r:id="rId41"/>
      <p:bold r:id="rId42"/>
      <p:italic r:id="rId43"/>
      <p:boldItalic r:id="rId44"/>
    </p:embeddedFont>
    <p:embeddedFont>
      <p:font typeface="Montserrat Black"/>
      <p:bold r:id="rId45"/>
      <p:boldItalic r:id="rId46"/>
    </p:embeddedFont>
    <p:embeddedFont>
      <p:font typeface="Raleway Thin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Raleway-bold.fntdata"/><Relationship Id="rId41" Type="http://schemas.openxmlformats.org/officeDocument/2006/relationships/font" Target="fonts/Raleway-regular.fntdata"/><Relationship Id="rId44" Type="http://schemas.openxmlformats.org/officeDocument/2006/relationships/font" Target="fonts/Raleway-boldItalic.fntdata"/><Relationship Id="rId43" Type="http://schemas.openxmlformats.org/officeDocument/2006/relationships/font" Target="fonts/Raleway-italic.fntdata"/><Relationship Id="rId46" Type="http://schemas.openxmlformats.org/officeDocument/2006/relationships/font" Target="fonts/MontserratBlack-boldItalic.fntdata"/><Relationship Id="rId45" Type="http://schemas.openxmlformats.org/officeDocument/2006/relationships/font" Target="fonts/MontserratBlac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Thin-bold.fntdata"/><Relationship Id="rId47" Type="http://schemas.openxmlformats.org/officeDocument/2006/relationships/font" Target="fonts/RalewayThin-regular.fntdata"/><Relationship Id="rId49" Type="http://schemas.openxmlformats.org/officeDocument/2006/relationships/font" Target="fonts/RalewayThin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RalewayThin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20badb8d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20badb8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20badb8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20badb8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0badb8d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0badb8d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20badb8d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20badb8d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595959"/>
                </a:solidFill>
              </a:rPr>
              <a:t>Dispositivos propios: 98% (Celular, computador y tablet) </a:t>
            </a:r>
            <a:endParaRPr sz="12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595959"/>
                </a:solidFill>
              </a:rPr>
              <a:t>Dispositivos de otras personas: 17% (Celular, computador, tablet de alguien de su familia) </a:t>
            </a:r>
            <a:endParaRPr sz="12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595959"/>
                </a:solidFill>
              </a:rPr>
              <a:t>Si cuentan con algún tipo de supervisión: 12 a 14: 43% 15 a 18: 10%</a:t>
            </a:r>
            <a:endParaRPr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2af7dabc2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2af7dabc2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20badb8d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20badb8d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595959"/>
                </a:solidFill>
              </a:rPr>
              <a:t>De quienes sí tienen, es principalmente para:</a:t>
            </a:r>
            <a:endParaRPr sz="1800">
              <a:solidFill>
                <a:srgbClr val="595959"/>
              </a:solidFill>
            </a:endParaRPr>
          </a:p>
          <a:p>
            <a:pPr indent="-3048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es" sz="1200">
                <a:solidFill>
                  <a:schemeClr val="dk1"/>
                </a:solidFill>
              </a:rPr>
              <a:t>Jugar en línea: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Hombres: 76%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Mujeres: 44%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es" sz="1200">
                <a:solidFill>
                  <a:schemeClr val="dk1"/>
                </a:solidFill>
              </a:rPr>
              <a:t>Para ser anónimo(a):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Hombres: 27%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Mujeres: 41%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es" sz="1200">
                <a:solidFill>
                  <a:schemeClr val="dk1"/>
                </a:solidFill>
              </a:rPr>
              <a:t>Crear y compartir memes: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Hombres: 23%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Mujeres: 18%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es" sz="1200">
                <a:solidFill>
                  <a:schemeClr val="dk1"/>
                </a:solidFill>
              </a:rPr>
              <a:t>Vender algún producto: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Hombres: 9%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Mujeres: 23%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arenR"/>
            </a:pPr>
            <a:r>
              <a:rPr lang="es" sz="1200">
                <a:solidFill>
                  <a:schemeClr val="dk1"/>
                </a:solidFill>
              </a:rPr>
              <a:t>Apoyar causas: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Hombres: 3%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1"/>
                </a:solidFill>
              </a:rPr>
              <a:t>Mujeres: 17%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20badb8d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20badb8d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a20badb8d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a20badb8d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a2af7dabc2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a2af7dabc2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20badb8d3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20badb8d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a20badb8d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a20badb8d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a2af7dabc2_0_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a2af7dabc2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2af7dabc2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a2af7dabc2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a20badb8d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a20badb8d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a20badb8d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a20badb8d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a2af7dabc2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a2af7dabc2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a2af7dabc2_0_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a2af7dabc2_0_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20badb8d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20badb8d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a20badb8d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a20badb8d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a2af7dabc2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a2af7dabc2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a20badb8d3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a20badb8d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a20badb8d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a20badb8d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a2af7dabc2_0_9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a2af7dabc2_0_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a20badb8d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a20badb8d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a2af7dabc2_0_10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a2af7dabc2_0_1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a20badb8d3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a20badb8d3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a20badb8d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a20badb8d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a20badb8d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a20badb8d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a20badb8d3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a20badb8d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a20badb8d3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a20badb8d3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20badb8d3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20badb8d3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a20badb8d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a20badb8d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a2af7dabc2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a2af7dabc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a20badb8d3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a20badb8d3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10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7" Type="http://schemas.openxmlformats.org/officeDocument/2006/relationships/image" Target="../media/image16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3.png"/><Relationship Id="rId13" Type="http://schemas.openxmlformats.org/officeDocument/2006/relationships/image" Target="../media/image45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27.png"/><Relationship Id="rId14" Type="http://schemas.openxmlformats.org/officeDocument/2006/relationships/image" Target="../media/image24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1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33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image" Target="../media/image34.png"/><Relationship Id="rId6" Type="http://schemas.openxmlformats.org/officeDocument/2006/relationships/image" Target="../media/image38.png"/><Relationship Id="rId7" Type="http://schemas.openxmlformats.org/officeDocument/2006/relationships/image" Target="../media/image35.png"/><Relationship Id="rId8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png"/><Relationship Id="rId4" Type="http://schemas.openxmlformats.org/officeDocument/2006/relationships/image" Target="../media/image50.png"/><Relationship Id="rId5" Type="http://schemas.openxmlformats.org/officeDocument/2006/relationships/image" Target="../media/image42.png"/><Relationship Id="rId6" Type="http://schemas.openxmlformats.org/officeDocument/2006/relationships/image" Target="../media/image41.png"/><Relationship Id="rId7" Type="http://schemas.openxmlformats.org/officeDocument/2006/relationships/image" Target="../media/image47.png"/><Relationship Id="rId8" Type="http://schemas.openxmlformats.org/officeDocument/2006/relationships/image" Target="../media/image4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68.png"/><Relationship Id="rId10" Type="http://schemas.openxmlformats.org/officeDocument/2006/relationships/image" Target="../media/image56.png"/><Relationship Id="rId13" Type="http://schemas.openxmlformats.org/officeDocument/2006/relationships/image" Target="../media/image57.png"/><Relationship Id="rId1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5" Type="http://schemas.openxmlformats.org/officeDocument/2006/relationships/image" Target="../media/image46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1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66.png"/><Relationship Id="rId10" Type="http://schemas.openxmlformats.org/officeDocument/2006/relationships/image" Target="../media/image65.png"/><Relationship Id="rId13" Type="http://schemas.openxmlformats.org/officeDocument/2006/relationships/image" Target="../media/image68.png"/><Relationship Id="rId1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image" Target="../media/image63.png"/><Relationship Id="rId15" Type="http://schemas.openxmlformats.org/officeDocument/2006/relationships/image" Target="../media/image60.png"/><Relationship Id="rId14" Type="http://schemas.openxmlformats.org/officeDocument/2006/relationships/image" Target="../media/image55.png"/><Relationship Id="rId17" Type="http://schemas.openxmlformats.org/officeDocument/2006/relationships/image" Target="../media/image53.png"/><Relationship Id="rId16" Type="http://schemas.openxmlformats.org/officeDocument/2006/relationships/image" Target="../media/image62.png"/><Relationship Id="rId5" Type="http://schemas.openxmlformats.org/officeDocument/2006/relationships/image" Target="../media/image49.png"/><Relationship Id="rId6" Type="http://schemas.openxmlformats.org/officeDocument/2006/relationships/image" Target="../media/image46.png"/><Relationship Id="rId7" Type="http://schemas.openxmlformats.org/officeDocument/2006/relationships/image" Target="../media/image52.png"/><Relationship Id="rId8" Type="http://schemas.openxmlformats.org/officeDocument/2006/relationships/image" Target="../media/image5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8.png"/><Relationship Id="rId4" Type="http://schemas.openxmlformats.org/officeDocument/2006/relationships/image" Target="../media/image107.png"/><Relationship Id="rId5" Type="http://schemas.openxmlformats.org/officeDocument/2006/relationships/image" Target="../media/image93.png"/><Relationship Id="rId6" Type="http://schemas.openxmlformats.org/officeDocument/2006/relationships/image" Target="../media/image10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1.png"/><Relationship Id="rId4" Type="http://schemas.openxmlformats.org/officeDocument/2006/relationships/image" Target="../media/image117.png"/><Relationship Id="rId5" Type="http://schemas.openxmlformats.org/officeDocument/2006/relationships/image" Target="../media/image94.png"/><Relationship Id="rId6" Type="http://schemas.openxmlformats.org/officeDocument/2006/relationships/image" Target="../media/image10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8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6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5.png"/><Relationship Id="rId4" Type="http://schemas.openxmlformats.org/officeDocument/2006/relationships/image" Target="../media/image53.png"/><Relationship Id="rId5" Type="http://schemas.openxmlformats.org/officeDocument/2006/relationships/image" Target="../media/image73.png"/><Relationship Id="rId6" Type="http://schemas.openxmlformats.org/officeDocument/2006/relationships/image" Target="../media/image77.png"/><Relationship Id="rId7" Type="http://schemas.openxmlformats.org/officeDocument/2006/relationships/image" Target="../media/image7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9.png"/><Relationship Id="rId4" Type="http://schemas.openxmlformats.org/officeDocument/2006/relationships/image" Target="../media/image72.png"/><Relationship Id="rId5" Type="http://schemas.openxmlformats.org/officeDocument/2006/relationships/image" Target="../media/image78.png"/><Relationship Id="rId6" Type="http://schemas.openxmlformats.org/officeDocument/2006/relationships/image" Target="../media/image75.png"/><Relationship Id="rId7" Type="http://schemas.openxmlformats.org/officeDocument/2006/relationships/image" Target="../media/image80.png"/><Relationship Id="rId8" Type="http://schemas.openxmlformats.org/officeDocument/2006/relationships/image" Target="../media/image7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3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8.png"/><Relationship Id="rId7" Type="http://schemas.openxmlformats.org/officeDocument/2006/relationships/image" Target="../media/image87.png"/><Relationship Id="rId8" Type="http://schemas.openxmlformats.org/officeDocument/2006/relationships/image" Target="../media/image8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6.png"/><Relationship Id="rId4" Type="http://schemas.openxmlformats.org/officeDocument/2006/relationships/image" Target="../media/image84.png"/><Relationship Id="rId5" Type="http://schemas.openxmlformats.org/officeDocument/2006/relationships/image" Target="../media/image8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7.png"/><Relationship Id="rId4" Type="http://schemas.openxmlformats.org/officeDocument/2006/relationships/image" Target="../media/image103.png"/><Relationship Id="rId5" Type="http://schemas.openxmlformats.org/officeDocument/2006/relationships/image" Target="../media/image96.png"/><Relationship Id="rId6" Type="http://schemas.openxmlformats.org/officeDocument/2006/relationships/image" Target="../media/image102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05.png"/><Relationship Id="rId5" Type="http://schemas.openxmlformats.org/officeDocument/2006/relationships/image" Target="../media/image95.png"/><Relationship Id="rId6" Type="http://schemas.openxmlformats.org/officeDocument/2006/relationships/image" Target="../media/image91.png"/><Relationship Id="rId7" Type="http://schemas.openxmlformats.org/officeDocument/2006/relationships/image" Target="../media/image90.png"/><Relationship Id="rId8" Type="http://schemas.openxmlformats.org/officeDocument/2006/relationships/image" Target="../media/image9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9.png"/><Relationship Id="rId4" Type="http://schemas.openxmlformats.org/officeDocument/2006/relationships/image" Target="../media/image1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419600" y="1238401"/>
            <a:ext cx="35445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Raleway Thin"/>
                <a:ea typeface="Raleway Thin"/>
                <a:cs typeface="Raleway Thin"/>
                <a:sym typeface="Raleway Thin"/>
              </a:rPr>
              <a:t>RESULTADOS ENCUESTA</a:t>
            </a:r>
            <a:endParaRPr sz="13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1631" y="384827"/>
            <a:ext cx="1831871" cy="71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800" y="4043840"/>
            <a:ext cx="842826" cy="7186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419600" y="1575589"/>
            <a:ext cx="38856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5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Violencia digital:</a:t>
            </a:r>
            <a:endParaRPr sz="45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419600" y="3037420"/>
            <a:ext cx="40182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Experiencias virtuales de niñas y adolescentes en Chile.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4114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4717047" y="1198150"/>
            <a:ext cx="3749700" cy="11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500">
                <a:latin typeface="Raleway"/>
                <a:ea typeface="Raleway"/>
                <a:cs typeface="Raleway"/>
                <a:sym typeface="Raleway"/>
              </a:rPr>
              <a:t>Conocer las experiencias de violencia que viven las niñas y adolescentes  en los espacios digitales y su relación con la autoestima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592300" y="457200"/>
            <a:ext cx="40182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Objetivos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4717047" y="3740425"/>
            <a:ext cx="3749700" cy="9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>
                <a:latin typeface="Raleway"/>
                <a:ea typeface="Raleway"/>
                <a:cs typeface="Raleway"/>
                <a:sym typeface="Raleway"/>
              </a:rPr>
              <a:t>Conocer las experiencias digitales de niñas y adolescentes en contexto COVID-19      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4717047" y="2611525"/>
            <a:ext cx="37497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500">
                <a:latin typeface="Raleway"/>
                <a:ea typeface="Raleway"/>
                <a:cs typeface="Raleway"/>
                <a:sym typeface="Raleway"/>
              </a:rPr>
              <a:t>Analizar la percepción de riesgos y seguridad en los espacios digitales de las niñas y adolescentes.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4592300" y="1351633"/>
            <a:ext cx="118800" cy="118800"/>
          </a:xfrm>
          <a:prstGeom prst="ellipse">
            <a:avLst/>
          </a:prstGeom>
          <a:solidFill>
            <a:srgbClr val="E82E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4592300" y="2761958"/>
            <a:ext cx="118800" cy="118800"/>
          </a:xfrm>
          <a:prstGeom prst="ellipse">
            <a:avLst/>
          </a:prstGeom>
          <a:solidFill>
            <a:srgbClr val="E82E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4592300" y="3884658"/>
            <a:ext cx="118800" cy="118800"/>
          </a:xfrm>
          <a:prstGeom prst="ellipse">
            <a:avLst/>
          </a:prstGeom>
          <a:solidFill>
            <a:srgbClr val="E82E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14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304800" y="304800"/>
            <a:ext cx="40182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Ficha metodológica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299915" y="1416100"/>
            <a:ext cx="9252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CIUDADES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5099631" y="1416100"/>
            <a:ext cx="9252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MUESTRA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7268309" y="1416100"/>
            <a:ext cx="9252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SEXO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026927" y="1416100"/>
            <a:ext cx="9252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EDAD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5147781" y="1863150"/>
            <a:ext cx="828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956</a:t>
            </a:r>
            <a:endParaRPr sz="24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5059581" y="3099855"/>
            <a:ext cx="1005300" cy="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accent1"/>
                </a:solidFill>
                <a:latin typeface="Raleway Thin"/>
                <a:ea typeface="Raleway Thin"/>
                <a:cs typeface="Raleway Thin"/>
                <a:sym typeface="Raleway Thin"/>
              </a:rPr>
              <a:t>CASOS</a:t>
            </a:r>
            <a:endParaRPr sz="900">
              <a:solidFill>
                <a:schemeClr val="accent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4769025" y="3301201"/>
            <a:ext cx="1586400" cy="4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on un</a:t>
            </a: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es" sz="800">
                <a:latin typeface="Raleway"/>
                <a:ea typeface="Raleway"/>
                <a:cs typeface="Raleway"/>
                <a:sym typeface="Raleway"/>
              </a:rPr>
              <a:t>4.16% </a:t>
            </a: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de margen de error para un </a:t>
            </a: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es" sz="800">
                <a:latin typeface="Raleway"/>
                <a:ea typeface="Raleway"/>
                <a:cs typeface="Raleway"/>
                <a:sym typeface="Raleway"/>
              </a:rPr>
              <a:t>99%</a:t>
            </a:r>
            <a:r>
              <a:rPr lang="es" sz="800">
                <a:latin typeface="Raleway"/>
                <a:ea typeface="Raleway"/>
                <a:cs typeface="Raleway"/>
                <a:sym typeface="Raleway"/>
              </a:rPr>
              <a:t> de confianza 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4" name="Google Shape;84;p15"/>
          <p:cNvGrpSpPr/>
          <p:nvPr/>
        </p:nvGrpSpPr>
        <p:grpSpPr>
          <a:xfrm>
            <a:off x="2842900" y="1910325"/>
            <a:ext cx="1839230" cy="1669551"/>
            <a:chOff x="1547999" y="1591650"/>
            <a:chExt cx="1839230" cy="1669551"/>
          </a:xfrm>
        </p:grpSpPr>
        <p:pic>
          <p:nvPicPr>
            <p:cNvPr id="85" name="Google Shape;85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61760" y="1591650"/>
              <a:ext cx="699965" cy="10449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5"/>
            <p:cNvSpPr txBox="1"/>
            <p:nvPr/>
          </p:nvSpPr>
          <p:spPr>
            <a:xfrm>
              <a:off x="2134959" y="1971152"/>
              <a:ext cx="9537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800">
                  <a:highlight>
                    <a:srgbClr val="D0F934"/>
                  </a:highlight>
                  <a:latin typeface="Raleway"/>
                  <a:ea typeface="Raleway"/>
                  <a:cs typeface="Raleway"/>
                  <a:sym typeface="Raleway"/>
                </a:rPr>
                <a:t>ANTOFAGASTA</a:t>
              </a:r>
              <a:endParaRPr b="1" sz="8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87" name="Google Shape;87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01000" y="2624209"/>
              <a:ext cx="770211" cy="635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5"/>
            <p:cNvSpPr txBox="1"/>
            <p:nvPr/>
          </p:nvSpPr>
          <p:spPr>
            <a:xfrm>
              <a:off x="1547999" y="2786214"/>
              <a:ext cx="9537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800">
                  <a:highlight>
                    <a:srgbClr val="D0F934"/>
                  </a:highlight>
                  <a:latin typeface="Raleway"/>
                  <a:ea typeface="Raleway"/>
                  <a:cs typeface="Raleway"/>
                  <a:sym typeface="Raleway"/>
                </a:rPr>
                <a:t>SANTIAGO</a:t>
              </a:r>
              <a:endParaRPr b="1" sz="8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89" name="Google Shape;89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54575" y="2530299"/>
              <a:ext cx="630970" cy="7309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5"/>
            <p:cNvSpPr txBox="1"/>
            <p:nvPr/>
          </p:nvSpPr>
          <p:spPr>
            <a:xfrm>
              <a:off x="2433529" y="2710014"/>
              <a:ext cx="9537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800">
                  <a:highlight>
                    <a:srgbClr val="D0F934"/>
                  </a:highlight>
                  <a:latin typeface="Raleway"/>
                  <a:ea typeface="Raleway"/>
                  <a:cs typeface="Raleway"/>
                  <a:sym typeface="Raleway"/>
                </a:rPr>
                <a:t>CONCEPCIÓN</a:t>
              </a:r>
              <a:endParaRPr b="1" sz="8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91" name="Google Shape;9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3667" y="2076793"/>
            <a:ext cx="1038900" cy="7120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5"/>
          <p:cNvGrpSpPr/>
          <p:nvPr/>
        </p:nvGrpSpPr>
        <p:grpSpPr>
          <a:xfrm>
            <a:off x="399485" y="2062977"/>
            <a:ext cx="1098900" cy="759739"/>
            <a:chOff x="394883" y="1812002"/>
            <a:chExt cx="1098900" cy="759739"/>
          </a:xfrm>
        </p:grpSpPr>
        <p:sp>
          <p:nvSpPr>
            <p:cNvPr id="93" name="Google Shape;93;p15"/>
            <p:cNvSpPr txBox="1"/>
            <p:nvPr/>
          </p:nvSpPr>
          <p:spPr>
            <a:xfrm>
              <a:off x="394883" y="1936775"/>
              <a:ext cx="1061400" cy="4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400">
                  <a:solidFill>
                    <a:srgbClr val="E82EAF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12-18</a:t>
              </a:r>
              <a:endParaRPr sz="24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94" name="Google Shape;94;p15"/>
            <p:cNvSpPr txBox="1"/>
            <p:nvPr/>
          </p:nvSpPr>
          <p:spPr>
            <a:xfrm>
              <a:off x="394883" y="2307441"/>
              <a:ext cx="925200" cy="26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chemeClr val="accent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AÑOS</a:t>
              </a:r>
              <a:endParaRPr sz="900">
                <a:solidFill>
                  <a:schemeClr val="accent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95" name="Google Shape;95;p15"/>
            <p:cNvSpPr txBox="1"/>
            <p:nvPr/>
          </p:nvSpPr>
          <p:spPr>
            <a:xfrm>
              <a:off x="394883" y="1812002"/>
              <a:ext cx="1098900" cy="26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900">
                  <a:solidFill>
                    <a:schemeClr val="accent1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ESTUDIANTES</a:t>
              </a:r>
              <a:endParaRPr sz="900">
                <a:solidFill>
                  <a:schemeClr val="accent1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pic>
        <p:nvPicPr>
          <p:cNvPr id="96" name="Google Shape;9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038" y="2477623"/>
            <a:ext cx="702387" cy="62223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1337071" y="2976400"/>
            <a:ext cx="1144800" cy="383100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465879" y="2976400"/>
            <a:ext cx="882900" cy="383100"/>
          </a:xfrm>
          <a:prstGeom prst="rect">
            <a:avLst/>
          </a:prstGeom>
          <a:solidFill>
            <a:srgbClr val="E82EA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1352796" y="3331589"/>
            <a:ext cx="11448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accent1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900">
              <a:solidFill>
                <a:schemeClr val="accent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465879" y="3331589"/>
            <a:ext cx="8829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12-13 AÑOS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353546" y="2864990"/>
            <a:ext cx="11448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57</a:t>
            </a:r>
            <a:r>
              <a:rPr lang="es" sz="24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4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480179" y="2870525"/>
            <a:ext cx="855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43</a:t>
            </a:r>
            <a:r>
              <a:rPr lang="es" sz="24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4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grpSp>
        <p:nvGrpSpPr>
          <p:cNvPr id="103" name="Google Shape;103;p15"/>
          <p:cNvGrpSpPr/>
          <p:nvPr/>
        </p:nvGrpSpPr>
        <p:grpSpPr>
          <a:xfrm>
            <a:off x="6578825" y="1833475"/>
            <a:ext cx="2304169" cy="1529178"/>
            <a:chOff x="6472815" y="1528675"/>
            <a:chExt cx="2304169" cy="1529178"/>
          </a:xfrm>
        </p:grpSpPr>
        <p:pic>
          <p:nvPicPr>
            <p:cNvPr id="104" name="Google Shape;104;p1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8055130" y="2034945"/>
              <a:ext cx="484569" cy="10229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614688" y="2023848"/>
              <a:ext cx="519524" cy="10229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5"/>
            <p:cNvSpPr txBox="1"/>
            <p:nvPr/>
          </p:nvSpPr>
          <p:spPr>
            <a:xfrm>
              <a:off x="6472815" y="1528675"/>
              <a:ext cx="855600" cy="4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400">
                  <a:solidFill>
                    <a:srgbClr val="614476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59%</a:t>
              </a:r>
              <a:endParaRPr sz="2400">
                <a:solidFill>
                  <a:srgbClr val="614476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107" name="Google Shape;107;p15"/>
            <p:cNvSpPr txBox="1"/>
            <p:nvPr/>
          </p:nvSpPr>
          <p:spPr>
            <a:xfrm>
              <a:off x="7921384" y="1528675"/>
              <a:ext cx="855600" cy="4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400">
                  <a:solidFill>
                    <a:srgbClr val="F3767B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41</a:t>
              </a:r>
              <a:r>
                <a:rPr lang="es" sz="2400">
                  <a:solidFill>
                    <a:srgbClr val="F3767B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%</a:t>
              </a:r>
              <a:endParaRPr sz="2400">
                <a:solidFill>
                  <a:srgbClr val="F3767B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108" name="Google Shape;108;p1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172562" y="2034950"/>
              <a:ext cx="855601" cy="85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" name="Google Shape;109;p15"/>
          <p:cNvSpPr txBox="1"/>
          <p:nvPr>
            <p:ph idx="1" type="body"/>
          </p:nvPr>
        </p:nvSpPr>
        <p:spPr>
          <a:xfrm>
            <a:off x="5686525" y="4187350"/>
            <a:ext cx="2995200" cy="5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1100">
                <a:solidFill>
                  <a:srgbClr val="E82EAF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es" sz="700">
                <a:latin typeface="Raleway"/>
                <a:ea typeface="Raleway"/>
                <a:cs typeface="Raleway"/>
                <a:sym typeface="Raleway"/>
              </a:rPr>
              <a:t>Nota al pie 2: La encuesta también es representativa a nivel local en cada una de las ciudades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304800" y="3357075"/>
            <a:ext cx="685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300">
              <a:solidFill>
                <a:schemeClr val="dk1"/>
              </a:solidFill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solidFill>
                  <a:schemeClr val="dk1"/>
                </a:solidFill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Sobre el uso de internet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304800" y="3669850"/>
            <a:ext cx="22887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highlight>
                  <a:srgbClr val="E82EAF"/>
                </a:highlight>
                <a:latin typeface="Raleway"/>
                <a:ea typeface="Raleway"/>
                <a:cs typeface="Raleway"/>
                <a:sym typeface="Raleway"/>
              </a:rPr>
              <a:t>CAPÍTULO 1</a:t>
            </a:r>
            <a:endParaRPr b="1">
              <a:solidFill>
                <a:srgbClr val="FFFFFF"/>
              </a:solidFill>
              <a:highlight>
                <a:srgbClr val="E82EA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746674" y="2036875"/>
            <a:ext cx="1074926" cy="154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688050" y="1042450"/>
            <a:ext cx="1080318" cy="35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304800" y="304800"/>
            <a:ext cx="40182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Conexión y supervisión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463706" y="2794400"/>
            <a:ext cx="828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15E2C"/>
                </a:solidFill>
                <a:latin typeface="Raleway Thin"/>
                <a:ea typeface="Raleway Thin"/>
                <a:cs typeface="Raleway Thin"/>
                <a:sym typeface="Raleway Thin"/>
              </a:rPr>
              <a:t>17%</a:t>
            </a:r>
            <a:endParaRPr sz="2400">
              <a:solidFill>
                <a:srgbClr val="F15E2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463706" y="2284088"/>
            <a:ext cx="828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CAD2A"/>
                </a:solidFill>
                <a:latin typeface="Raleway Thin"/>
                <a:ea typeface="Raleway Thin"/>
                <a:cs typeface="Raleway Thin"/>
                <a:sym typeface="Raleway Thin"/>
              </a:rPr>
              <a:t>98</a:t>
            </a:r>
            <a:r>
              <a:rPr lang="es" sz="2400">
                <a:solidFill>
                  <a:srgbClr val="FCAD2A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400">
              <a:solidFill>
                <a:srgbClr val="FCAD2A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6" name="Google Shape;126;p17"/>
          <p:cNvSpPr txBox="1"/>
          <p:nvPr>
            <p:ph idx="1" type="body"/>
          </p:nvPr>
        </p:nvSpPr>
        <p:spPr>
          <a:xfrm>
            <a:off x="1143350" y="2380466"/>
            <a:ext cx="2978100" cy="3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Dispositivos Propios </a:t>
            </a:r>
            <a:endParaRPr sz="11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1143350" y="2889350"/>
            <a:ext cx="3505800" cy="3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latin typeface="Raleway Thin"/>
                <a:ea typeface="Raleway Thin"/>
                <a:cs typeface="Raleway Thin"/>
                <a:sym typeface="Raleway Thin"/>
              </a:rPr>
              <a:t>Dispositivos de otras personas </a:t>
            </a:r>
            <a:endParaRPr sz="1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463754" y="1674900"/>
            <a:ext cx="3528900" cy="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¿A TRAVÉS DE QUÉ DISPOSITIVOS SE CONECTAN? 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4484910" y="2799383"/>
            <a:ext cx="828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A3BE2D"/>
                </a:solidFill>
                <a:latin typeface="Raleway Thin"/>
                <a:ea typeface="Raleway Thin"/>
                <a:cs typeface="Raleway Thin"/>
                <a:sym typeface="Raleway Thin"/>
              </a:rPr>
              <a:t>10%</a:t>
            </a:r>
            <a:endParaRPr sz="2400">
              <a:solidFill>
                <a:srgbClr val="A3BE2D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4484910" y="2289070"/>
            <a:ext cx="8289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33A02C"/>
                </a:solidFill>
                <a:latin typeface="Raleway Thin"/>
                <a:ea typeface="Raleway Thin"/>
                <a:cs typeface="Raleway Thin"/>
                <a:sym typeface="Raleway Thin"/>
              </a:rPr>
              <a:t>43</a:t>
            </a:r>
            <a:r>
              <a:rPr lang="es" sz="2400">
                <a:solidFill>
                  <a:srgbClr val="33A02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400">
              <a:solidFill>
                <a:srgbClr val="33A02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5164554" y="2385449"/>
            <a:ext cx="2978100" cy="3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2" name="Google Shape;132;p17"/>
          <p:cNvSpPr txBox="1"/>
          <p:nvPr>
            <p:ph idx="1" type="body"/>
          </p:nvPr>
        </p:nvSpPr>
        <p:spPr>
          <a:xfrm>
            <a:off x="5164554" y="2894333"/>
            <a:ext cx="3505800" cy="3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4514050" y="1581300"/>
            <a:ext cx="35289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 CUENTA CON ALGÚN TIPO DE SUPERVISIÓN PARA CONECTARSE A INTERNET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592554" y="1902050"/>
            <a:ext cx="3528900" cy="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COMPUTADOR, CELULAR  Y TABLET</a:t>
            </a:r>
            <a:endParaRPr sz="8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75" y="1848150"/>
            <a:ext cx="5815125" cy="272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304800" y="304800"/>
            <a:ext cx="51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Dónde tienen cuentas personales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6410800" y="2967825"/>
            <a:ext cx="2334300" cy="11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latin typeface="Raleway"/>
                <a:ea typeface="Raleway"/>
                <a:cs typeface="Raleway"/>
                <a:sym typeface="Raleway"/>
              </a:rPr>
              <a:t>Sin embargo, un </a:t>
            </a:r>
            <a:r>
              <a:rPr b="1" lang="es" sz="1600">
                <a:solidFill>
                  <a:srgbClr val="E82EAF"/>
                </a:solidFill>
                <a:latin typeface="Raleway"/>
                <a:ea typeface="Raleway"/>
                <a:cs typeface="Raleway"/>
                <a:sym typeface="Raleway"/>
              </a:rPr>
              <a:t>74%</a:t>
            </a:r>
            <a:r>
              <a:rPr lang="es" sz="1200">
                <a:latin typeface="Raleway"/>
                <a:ea typeface="Raleway"/>
                <a:cs typeface="Raleway"/>
                <a:sym typeface="Raleway"/>
              </a:rPr>
              <a:t> tiene además cuentas en otras </a:t>
            </a:r>
            <a:r>
              <a:rPr b="1" lang="es" sz="1600">
                <a:solidFill>
                  <a:srgbClr val="E82EAF"/>
                </a:solidFill>
                <a:latin typeface="Raleway"/>
                <a:ea typeface="Raleway"/>
                <a:cs typeface="Raleway"/>
                <a:sym typeface="Raleway"/>
              </a:rPr>
              <a:t>10 redes sociales</a:t>
            </a:r>
            <a:r>
              <a:rPr b="1" lang="es" sz="1600">
                <a:solidFill>
                  <a:srgbClr val="D0F934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1200">
                <a:latin typeface="Raleway"/>
                <a:ea typeface="Raleway"/>
                <a:cs typeface="Raleway"/>
                <a:sym typeface="Raleway"/>
              </a:rPr>
              <a:t>consultadas, entre ellas: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381000" y="1384936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36D841"/>
                </a:solidFill>
                <a:latin typeface="Raleway Thin"/>
                <a:ea typeface="Raleway Thin"/>
                <a:cs typeface="Raleway Thin"/>
                <a:sym typeface="Raleway Thin"/>
              </a:rPr>
              <a:t>93%</a:t>
            </a:r>
            <a:endParaRPr sz="2000">
              <a:solidFill>
                <a:srgbClr val="36D841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1006721" y="1511596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89%</a:t>
            </a:r>
            <a:endParaRPr sz="2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1615868" y="1594231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34B4C0"/>
                </a:solidFill>
                <a:latin typeface="Raleway Thin"/>
                <a:ea typeface="Raleway Thin"/>
                <a:cs typeface="Raleway Thin"/>
                <a:sym typeface="Raleway Thin"/>
              </a:rPr>
              <a:t>87%</a:t>
            </a:r>
            <a:endParaRPr sz="2000">
              <a:solidFill>
                <a:srgbClr val="34B4C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2241589" y="1626406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C80D13"/>
                </a:solidFill>
                <a:latin typeface="Raleway Thin"/>
                <a:ea typeface="Raleway Thin"/>
                <a:cs typeface="Raleway Thin"/>
                <a:sym typeface="Raleway Thin"/>
              </a:rPr>
              <a:t>85%</a:t>
            </a:r>
            <a:endParaRPr sz="2000">
              <a:solidFill>
                <a:srgbClr val="C80D1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2722158" y="2268180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4A8CFC"/>
                </a:solidFill>
                <a:latin typeface="Raleway Thin"/>
                <a:ea typeface="Raleway Thin"/>
                <a:cs typeface="Raleway Thin"/>
                <a:sym typeface="Raleway Thin"/>
              </a:rPr>
              <a:t>63%</a:t>
            </a:r>
            <a:endParaRPr sz="2000">
              <a:solidFill>
                <a:srgbClr val="4A8C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3336028" y="2268180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latin typeface="Raleway Thin"/>
                <a:ea typeface="Raleway Thin"/>
                <a:cs typeface="Raleway Thin"/>
                <a:sym typeface="Raleway Thin"/>
              </a:rPr>
              <a:t>63%</a:t>
            </a:r>
            <a:endParaRPr sz="20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3904853" y="2394841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7289DA"/>
                </a:solidFill>
                <a:latin typeface="Raleway Thin"/>
                <a:ea typeface="Raleway Thin"/>
                <a:cs typeface="Raleway Thin"/>
                <a:sym typeface="Raleway Thin"/>
              </a:rPr>
              <a:t>60%</a:t>
            </a:r>
            <a:endParaRPr sz="2000">
              <a:solidFill>
                <a:srgbClr val="7289DA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489186" y="2534371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15E2C"/>
                </a:solidFill>
                <a:latin typeface="Raleway Thin"/>
                <a:ea typeface="Raleway Thin"/>
                <a:cs typeface="Raleway Thin"/>
                <a:sym typeface="Raleway Thin"/>
              </a:rPr>
              <a:t>54%</a:t>
            </a:r>
            <a:endParaRPr sz="2000">
              <a:solidFill>
                <a:srgbClr val="F15E2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5058011" y="2567564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034285"/>
                </a:solidFill>
                <a:latin typeface="Raleway Thin"/>
                <a:ea typeface="Raleway Thin"/>
                <a:cs typeface="Raleway Thin"/>
                <a:sym typeface="Raleway Thin"/>
              </a:rPr>
              <a:t>53%</a:t>
            </a:r>
            <a:endParaRPr sz="2000">
              <a:solidFill>
                <a:srgbClr val="03428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5620402" y="2687790"/>
            <a:ext cx="710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A736"/>
                </a:solidFill>
                <a:latin typeface="Raleway Thin"/>
                <a:ea typeface="Raleway Thin"/>
                <a:cs typeface="Raleway Thin"/>
                <a:sym typeface="Raleway Thin"/>
              </a:rPr>
              <a:t>49%</a:t>
            </a:r>
            <a:endParaRPr sz="2000">
              <a:solidFill>
                <a:srgbClr val="FFA73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2025" y="2848950"/>
            <a:ext cx="288360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903" y="1975829"/>
            <a:ext cx="402150" cy="51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7800" y="2084200"/>
            <a:ext cx="364954" cy="4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05759" y="2133634"/>
            <a:ext cx="364950" cy="41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67340" y="2184049"/>
            <a:ext cx="402150" cy="403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64728" y="2848937"/>
            <a:ext cx="402150" cy="2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19975" y="2916575"/>
            <a:ext cx="402150" cy="28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09601" y="3110843"/>
            <a:ext cx="402150" cy="26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79715" y="3146614"/>
            <a:ext cx="205582" cy="32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82225" y="3258740"/>
            <a:ext cx="402150" cy="274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94100" y="4205677"/>
            <a:ext cx="1752231" cy="3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199" y="1080275"/>
            <a:ext cx="4628513" cy="330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895" y="2147450"/>
            <a:ext cx="1615379" cy="162513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304800" y="304800"/>
            <a:ext cx="51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Perfiles secundarios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683189" y="1562000"/>
            <a:ext cx="2386800" cy="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QUIÉNES TIENEN UNA CUENTA DIFERENTE A LA PERSONAL</a:t>
            </a:r>
            <a:endParaRPr sz="900">
              <a:solidFill>
                <a:srgbClr val="AD2F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1240682" y="2493130"/>
            <a:ext cx="12717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>
                <a:solidFill>
                  <a:srgbClr val="9900FF"/>
                </a:solidFill>
                <a:latin typeface="Raleway Thin"/>
                <a:ea typeface="Raleway Thin"/>
                <a:cs typeface="Raleway Thin"/>
                <a:sym typeface="Raleway Thin"/>
              </a:rPr>
              <a:t>49</a:t>
            </a:r>
            <a:r>
              <a:rPr lang="es" sz="3900">
                <a:solidFill>
                  <a:srgbClr val="9900FF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900">
              <a:solidFill>
                <a:srgbClr val="99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384822" y="2269125"/>
            <a:ext cx="6687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B4A7D6"/>
                </a:solidFill>
                <a:latin typeface="Raleway Thin"/>
                <a:ea typeface="Raleway Thin"/>
                <a:cs typeface="Raleway Thin"/>
                <a:sym typeface="Raleway Thin"/>
              </a:rPr>
              <a:t>51</a:t>
            </a:r>
            <a:r>
              <a:rPr lang="es" sz="2000">
                <a:solidFill>
                  <a:srgbClr val="B4A7D6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000">
              <a:solidFill>
                <a:srgbClr val="B4A7D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3" name="Google Shape;173;p19"/>
          <p:cNvSpPr txBox="1"/>
          <p:nvPr>
            <p:ph idx="1" type="body"/>
          </p:nvPr>
        </p:nvSpPr>
        <p:spPr>
          <a:xfrm>
            <a:off x="1155879" y="3834296"/>
            <a:ext cx="1381200" cy="3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9900FF"/>
                </a:solidFill>
                <a:latin typeface="Raleway Thin"/>
                <a:ea typeface="Raleway Thin"/>
                <a:cs typeface="Raleway Thin"/>
                <a:sym typeface="Raleway Thin"/>
              </a:rPr>
              <a:t>SÍ TIENEN</a:t>
            </a:r>
            <a:endParaRPr>
              <a:solidFill>
                <a:srgbClr val="99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4" name="Google Shape;174;p19"/>
          <p:cNvSpPr txBox="1"/>
          <p:nvPr>
            <p:ph idx="1" type="body"/>
          </p:nvPr>
        </p:nvSpPr>
        <p:spPr>
          <a:xfrm>
            <a:off x="336225" y="2630323"/>
            <a:ext cx="7173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4A7D6"/>
                </a:solidFill>
                <a:latin typeface="Raleway Thin"/>
                <a:ea typeface="Raleway Thin"/>
                <a:cs typeface="Raleway Thin"/>
                <a:sym typeface="Raleway Thin"/>
              </a:rPr>
              <a:t>no tienen</a:t>
            </a:r>
            <a:endParaRPr sz="900">
              <a:solidFill>
                <a:srgbClr val="B4A7D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4097204" y="663925"/>
            <a:ext cx="3528900" cy="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QUIENES SÍ TIENEN PERFILES SECUNDARIOS</a:t>
            </a:r>
            <a:endParaRPr sz="900">
              <a:solidFill>
                <a:srgbClr val="AD2F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176" name="Google Shape;17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6057" y="3426587"/>
            <a:ext cx="668700" cy="141195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 txBox="1"/>
          <p:nvPr/>
        </p:nvSpPr>
        <p:spPr>
          <a:xfrm>
            <a:off x="7826626" y="1080285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76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5894401" y="1323204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44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4846651" y="1728238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27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5672326" y="1977413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41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4583401" y="2365038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23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4293250" y="2637473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18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3737426" y="2999383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9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19"/>
          <p:cNvSpPr txBox="1"/>
          <p:nvPr/>
        </p:nvSpPr>
        <p:spPr>
          <a:xfrm>
            <a:off x="4583401" y="3271015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23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19"/>
          <p:cNvSpPr txBox="1"/>
          <p:nvPr/>
        </p:nvSpPr>
        <p:spPr>
          <a:xfrm>
            <a:off x="4281347" y="3645706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4239430" y="3917442"/>
            <a:ext cx="89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17</a:t>
            </a:r>
            <a:r>
              <a:rPr b="1" lang="es" sz="1800">
                <a:solidFill>
                  <a:srgbClr val="8032E5"/>
                </a:solidFill>
                <a:latin typeface="Raleway"/>
                <a:ea typeface="Raleway"/>
                <a:cs typeface="Raleway"/>
                <a:sym typeface="Raleway"/>
              </a:rPr>
              <a:t>%</a:t>
            </a:r>
            <a:endParaRPr b="1" sz="1800">
              <a:solidFill>
                <a:srgbClr val="8032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19"/>
          <p:cNvSpPr txBox="1"/>
          <p:nvPr>
            <p:ph idx="1" type="body"/>
          </p:nvPr>
        </p:nvSpPr>
        <p:spPr>
          <a:xfrm>
            <a:off x="3401050" y="1172350"/>
            <a:ext cx="703500" cy="5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jugar en línea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19"/>
          <p:cNvSpPr txBox="1"/>
          <p:nvPr>
            <p:ph idx="1" type="body"/>
          </p:nvPr>
        </p:nvSpPr>
        <p:spPr>
          <a:xfrm>
            <a:off x="3304800" y="1857849"/>
            <a:ext cx="8001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ser </a:t>
            </a: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anónimo</a:t>
            </a: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(a)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19"/>
          <p:cNvSpPr txBox="1"/>
          <p:nvPr>
            <p:ph idx="1" type="body"/>
          </p:nvPr>
        </p:nvSpPr>
        <p:spPr>
          <a:xfrm>
            <a:off x="2935750" y="2498916"/>
            <a:ext cx="11691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crear y compartir memes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19"/>
          <p:cNvSpPr txBox="1"/>
          <p:nvPr>
            <p:ph idx="1" type="body"/>
          </p:nvPr>
        </p:nvSpPr>
        <p:spPr>
          <a:xfrm>
            <a:off x="3140600" y="3142821"/>
            <a:ext cx="9642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vender algún producto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19"/>
          <p:cNvSpPr txBox="1"/>
          <p:nvPr>
            <p:ph idx="1" type="body"/>
          </p:nvPr>
        </p:nvSpPr>
        <p:spPr>
          <a:xfrm>
            <a:off x="3140600" y="3814322"/>
            <a:ext cx="9642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apoyar causas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19"/>
          <p:cNvSpPr txBox="1"/>
          <p:nvPr>
            <p:ph idx="1" type="body"/>
          </p:nvPr>
        </p:nvSpPr>
        <p:spPr>
          <a:xfrm>
            <a:off x="3932500" y="4365800"/>
            <a:ext cx="372600" cy="4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D9D9D9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endParaRPr sz="1200">
              <a:solidFill>
                <a:srgbClr val="D9D9D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19"/>
          <p:cNvSpPr txBox="1"/>
          <p:nvPr>
            <p:ph idx="1" type="body"/>
          </p:nvPr>
        </p:nvSpPr>
        <p:spPr>
          <a:xfrm>
            <a:off x="5109900" y="4365800"/>
            <a:ext cx="372600" cy="4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D9D9D9"/>
                </a:solidFill>
                <a:latin typeface="Raleway"/>
                <a:ea typeface="Raleway"/>
                <a:cs typeface="Raleway"/>
                <a:sym typeface="Raleway"/>
              </a:rPr>
              <a:t>20</a:t>
            </a:r>
            <a:endParaRPr sz="1200">
              <a:solidFill>
                <a:srgbClr val="D9D9D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19"/>
          <p:cNvSpPr txBox="1"/>
          <p:nvPr>
            <p:ph idx="1" type="body"/>
          </p:nvPr>
        </p:nvSpPr>
        <p:spPr>
          <a:xfrm>
            <a:off x="6359050" y="4365800"/>
            <a:ext cx="372600" cy="4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D9D9D9"/>
                </a:solidFill>
                <a:latin typeface="Raleway"/>
                <a:ea typeface="Raleway"/>
                <a:cs typeface="Raleway"/>
                <a:sym typeface="Raleway"/>
              </a:rPr>
              <a:t>40</a:t>
            </a:r>
            <a:endParaRPr sz="1200">
              <a:solidFill>
                <a:srgbClr val="D9D9D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19"/>
          <p:cNvSpPr txBox="1"/>
          <p:nvPr>
            <p:ph idx="1" type="body"/>
          </p:nvPr>
        </p:nvSpPr>
        <p:spPr>
          <a:xfrm>
            <a:off x="7562375" y="4365800"/>
            <a:ext cx="372600" cy="4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D9D9D9"/>
                </a:solidFill>
                <a:latin typeface="Raleway"/>
                <a:ea typeface="Raleway"/>
                <a:cs typeface="Raleway"/>
                <a:sym typeface="Raleway"/>
              </a:rPr>
              <a:t>6</a:t>
            </a:r>
            <a:r>
              <a:rPr lang="es" sz="1200">
                <a:solidFill>
                  <a:srgbClr val="D9D9D9"/>
                </a:solidFill>
                <a:latin typeface="Raleway"/>
                <a:ea typeface="Raleway"/>
                <a:cs typeface="Raleway"/>
                <a:sym typeface="Raleway"/>
              </a:rPr>
              <a:t>0</a:t>
            </a:r>
            <a:endParaRPr sz="1200">
              <a:solidFill>
                <a:srgbClr val="D9D9D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1756" y="3433682"/>
            <a:ext cx="717300" cy="141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0"/>
          <p:cNvPicPr preferRelativeResize="0"/>
          <p:nvPr/>
        </p:nvPicPr>
        <p:blipFill rotWithShape="1">
          <a:blip r:embed="rId3">
            <a:alphaModFix/>
          </a:blip>
          <a:srcRect b="-195" l="0" r="0" t="2195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 txBox="1"/>
          <p:nvPr/>
        </p:nvSpPr>
        <p:spPr>
          <a:xfrm>
            <a:off x="304800" y="3357075"/>
            <a:ext cx="685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Percepción de riesgo, privacidad y autocuidado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304800" y="3029088"/>
            <a:ext cx="35445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highlight>
                  <a:srgbClr val="E82EAF"/>
                </a:highlight>
                <a:latin typeface="Raleway"/>
                <a:ea typeface="Raleway"/>
                <a:cs typeface="Raleway"/>
                <a:sym typeface="Raleway"/>
              </a:rPr>
              <a:t>CAPÍTULO 2</a:t>
            </a:r>
            <a:endParaRPr b="1">
              <a:solidFill>
                <a:srgbClr val="FFFFFF"/>
              </a:solidFill>
              <a:highlight>
                <a:srgbClr val="E82EA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3930" y="1750451"/>
            <a:ext cx="1440001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1805" y="1750451"/>
            <a:ext cx="1440001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6525" y="1750450"/>
            <a:ext cx="1440001" cy="14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00" y="1753366"/>
            <a:ext cx="1440001" cy="143708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381000" y="3645925"/>
            <a:ext cx="3905700" cy="7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rPr>
              <a:t>Sí c</a:t>
            </a:r>
            <a:r>
              <a:rPr lang="es" sz="11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rPr>
              <a:t>onsideran que los sitios que visitan son seguros y pueden compartir sus datos personales</a:t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304800" y="304800"/>
            <a:ext cx="51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Percepción de riesgo y autocuidado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623476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40</a:t>
            </a: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520B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2596543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32</a:t>
            </a: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FD400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5093225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22</a:t>
            </a: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520B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7085597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20</a:t>
            </a: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FD400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68624" y="1985309"/>
            <a:ext cx="619150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17398" y="1985312"/>
            <a:ext cx="669192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0226" y="1985309"/>
            <a:ext cx="619150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0714" y="1985312"/>
            <a:ext cx="669192" cy="130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/>
          <p:nvPr>
            <p:ph idx="1" type="body"/>
          </p:nvPr>
        </p:nvSpPr>
        <p:spPr>
          <a:xfrm>
            <a:off x="4891800" y="3645925"/>
            <a:ext cx="3858000" cy="7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rPr>
              <a:t>Se han reunido con alguna persona que conocieron en internet</a:t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223" name="Google Shape;223;p21"/>
          <p:cNvCxnSpPr/>
          <p:nvPr/>
        </p:nvCxnSpPr>
        <p:spPr>
          <a:xfrm>
            <a:off x="4581025" y="1461275"/>
            <a:ext cx="0" cy="26964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 txBox="1"/>
          <p:nvPr>
            <p:ph idx="1" type="body"/>
          </p:nvPr>
        </p:nvSpPr>
        <p:spPr>
          <a:xfrm>
            <a:off x="381000" y="3645925"/>
            <a:ext cx="3905700" cy="7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666666"/>
                </a:solidFill>
                <a:highlight>
                  <a:schemeClr val="lt1"/>
                </a:highlight>
                <a:latin typeface="Raleway Thin"/>
                <a:ea typeface="Raleway Thin"/>
                <a:cs typeface="Raleway Thin"/>
                <a:sym typeface="Raleway Thin"/>
              </a:rPr>
              <a:t>Habla con cualquier persona que le escriba por redes sociales</a:t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304800" y="304800"/>
            <a:ext cx="51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Percepción de riesgo y autocuidado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623476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15</a:t>
            </a: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520B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2596543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10</a:t>
            </a: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FD400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5093225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51</a:t>
            </a:r>
            <a:r>
              <a:rPr lang="es" sz="3000">
                <a:solidFill>
                  <a:srgbClr val="520BA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520B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7085597" y="211598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57</a:t>
            </a:r>
            <a:r>
              <a:rPr lang="es" sz="3000">
                <a:solidFill>
                  <a:srgbClr val="FD400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FD400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4" name="Google Shape;234;p22"/>
          <p:cNvSpPr txBox="1"/>
          <p:nvPr>
            <p:ph idx="1" type="body"/>
          </p:nvPr>
        </p:nvSpPr>
        <p:spPr>
          <a:xfrm>
            <a:off x="4974175" y="3645925"/>
            <a:ext cx="3577800" cy="7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rPr>
              <a:t>Sienten que lo que pasa en internet puede afectar su vida</a:t>
            </a:r>
            <a:endParaRPr sz="1100">
              <a:solidFill>
                <a:srgbClr val="666666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235" name="Google Shape;2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3925" y="1750450"/>
            <a:ext cx="1440001" cy="14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0714" y="1985312"/>
            <a:ext cx="669192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1800" y="1750450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0226" y="1985309"/>
            <a:ext cx="619150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68225" y="1750450"/>
            <a:ext cx="1440001" cy="14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7398" y="1985312"/>
            <a:ext cx="669192" cy="1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3976" y="1750451"/>
            <a:ext cx="1440001" cy="14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8624" y="1985309"/>
            <a:ext cx="619150" cy="1305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p22"/>
          <p:cNvCxnSpPr/>
          <p:nvPr/>
        </p:nvCxnSpPr>
        <p:spPr>
          <a:xfrm>
            <a:off x="4581025" y="1461275"/>
            <a:ext cx="0" cy="26964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Riesgo asociado a posibles situaciones de violencia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grpSp>
        <p:nvGrpSpPr>
          <p:cNvPr id="249" name="Google Shape;249;p23"/>
          <p:cNvGrpSpPr/>
          <p:nvPr/>
        </p:nvGrpSpPr>
        <p:grpSpPr>
          <a:xfrm>
            <a:off x="609600" y="1669250"/>
            <a:ext cx="2059822" cy="1440001"/>
            <a:chOff x="381000" y="1669250"/>
            <a:chExt cx="2059822" cy="1440001"/>
          </a:xfrm>
        </p:grpSpPr>
        <p:pic>
          <p:nvPicPr>
            <p:cNvPr id="250" name="Google Shape;250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1000" y="1669250"/>
              <a:ext cx="1440001" cy="1440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09122" y="1722787"/>
              <a:ext cx="631700" cy="13329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23"/>
            <p:cNvSpPr txBox="1"/>
            <p:nvPr/>
          </p:nvSpPr>
          <p:spPr>
            <a:xfrm>
              <a:off x="569100" y="2039550"/>
              <a:ext cx="1063800" cy="68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AD2FF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13%</a:t>
              </a:r>
              <a:endParaRPr sz="32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grpSp>
        <p:nvGrpSpPr>
          <p:cNvPr id="253" name="Google Shape;253;p23"/>
          <p:cNvGrpSpPr/>
          <p:nvPr/>
        </p:nvGrpSpPr>
        <p:grpSpPr>
          <a:xfrm>
            <a:off x="609600" y="3241788"/>
            <a:ext cx="2082696" cy="1437235"/>
            <a:chOff x="381000" y="3241788"/>
            <a:chExt cx="2082696" cy="1437235"/>
          </a:xfrm>
        </p:grpSpPr>
        <p:pic>
          <p:nvPicPr>
            <p:cNvPr id="254" name="Google Shape;25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1000" y="3241788"/>
              <a:ext cx="1440001" cy="14372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786246" y="3295337"/>
              <a:ext cx="677450" cy="13329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23"/>
            <p:cNvSpPr txBox="1"/>
            <p:nvPr/>
          </p:nvSpPr>
          <p:spPr>
            <a:xfrm>
              <a:off x="569100" y="3650700"/>
              <a:ext cx="10638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FA1750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20%</a:t>
              </a:r>
              <a:endParaRPr sz="3200">
                <a:solidFill>
                  <a:srgbClr val="FA1750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sp>
        <p:nvSpPr>
          <p:cNvPr id="257" name="Google Shape;257;p23"/>
          <p:cNvSpPr txBox="1"/>
          <p:nvPr/>
        </p:nvSpPr>
        <p:spPr>
          <a:xfrm>
            <a:off x="3388199" y="949650"/>
            <a:ext cx="2520000" cy="7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HA ENVIADO FOTOS ÍNTIMAS DE OTRAS PERSONAS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6257212" y="961500"/>
            <a:ext cx="25200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HA ENVIADO FOTOS ÍNTIMAS PERSONALES A PERSONAS QUE SÓLO CONOCIERON A TRAVÉS DE INTERNET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grpSp>
        <p:nvGrpSpPr>
          <p:cNvPr id="259" name="Google Shape;259;p23"/>
          <p:cNvGrpSpPr/>
          <p:nvPr/>
        </p:nvGrpSpPr>
        <p:grpSpPr>
          <a:xfrm>
            <a:off x="3480900" y="1662300"/>
            <a:ext cx="2059822" cy="1440001"/>
            <a:chOff x="3404700" y="1662300"/>
            <a:chExt cx="2059822" cy="1440001"/>
          </a:xfrm>
        </p:grpSpPr>
        <p:pic>
          <p:nvPicPr>
            <p:cNvPr id="260" name="Google Shape;260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404700" y="1662300"/>
              <a:ext cx="1440001" cy="144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3"/>
            <p:cNvSpPr txBox="1"/>
            <p:nvPr/>
          </p:nvSpPr>
          <p:spPr>
            <a:xfrm>
              <a:off x="3592788" y="2039550"/>
              <a:ext cx="1063800" cy="68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AD2FF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</a:t>
              </a:r>
              <a:r>
                <a:rPr lang="es" sz="3200">
                  <a:solidFill>
                    <a:srgbClr val="AD2FF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%</a:t>
              </a:r>
              <a:endParaRPr sz="32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262" name="Google Shape;262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832822" y="1711462"/>
              <a:ext cx="631700" cy="13329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3" name="Google Shape;263;p23"/>
          <p:cNvGrpSpPr/>
          <p:nvPr/>
        </p:nvGrpSpPr>
        <p:grpSpPr>
          <a:xfrm>
            <a:off x="3480900" y="3241788"/>
            <a:ext cx="2059822" cy="1440001"/>
            <a:chOff x="3404700" y="3241788"/>
            <a:chExt cx="2059822" cy="1440001"/>
          </a:xfrm>
        </p:grpSpPr>
        <p:pic>
          <p:nvPicPr>
            <p:cNvPr id="264" name="Google Shape;264;p2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404700" y="3241788"/>
              <a:ext cx="1440001" cy="144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23"/>
            <p:cNvSpPr txBox="1"/>
            <p:nvPr/>
          </p:nvSpPr>
          <p:spPr>
            <a:xfrm>
              <a:off x="3592788" y="3643750"/>
              <a:ext cx="10638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FA1750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</a:t>
              </a:r>
              <a:r>
                <a:rPr lang="es" sz="3200">
                  <a:solidFill>
                    <a:srgbClr val="FA1750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%</a:t>
              </a:r>
              <a:endParaRPr sz="3200">
                <a:solidFill>
                  <a:srgbClr val="FA1750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266" name="Google Shape;266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787072" y="3295350"/>
              <a:ext cx="677450" cy="13329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23"/>
          <p:cNvGrpSpPr/>
          <p:nvPr/>
        </p:nvGrpSpPr>
        <p:grpSpPr>
          <a:xfrm>
            <a:off x="6487300" y="1662300"/>
            <a:ext cx="2059822" cy="1440001"/>
            <a:chOff x="6411100" y="1662300"/>
            <a:chExt cx="2059822" cy="1440001"/>
          </a:xfrm>
        </p:grpSpPr>
        <p:pic>
          <p:nvPicPr>
            <p:cNvPr id="268" name="Google Shape;268;p2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411100" y="1662300"/>
              <a:ext cx="1440001" cy="144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23"/>
            <p:cNvSpPr txBox="1"/>
            <p:nvPr/>
          </p:nvSpPr>
          <p:spPr>
            <a:xfrm>
              <a:off x="6599188" y="2039550"/>
              <a:ext cx="1063800" cy="68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AD2FF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4%</a:t>
              </a:r>
              <a:endParaRPr sz="32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270" name="Google Shape;270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39222" y="1711462"/>
              <a:ext cx="631700" cy="13329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1" name="Google Shape;271;p23"/>
          <p:cNvGrpSpPr/>
          <p:nvPr/>
        </p:nvGrpSpPr>
        <p:grpSpPr>
          <a:xfrm>
            <a:off x="6487300" y="3241788"/>
            <a:ext cx="2059822" cy="1440001"/>
            <a:chOff x="6411100" y="3241788"/>
            <a:chExt cx="2059822" cy="1440001"/>
          </a:xfrm>
        </p:grpSpPr>
        <p:pic>
          <p:nvPicPr>
            <p:cNvPr id="272" name="Google Shape;272;p2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411100" y="3241788"/>
              <a:ext cx="1440001" cy="144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23"/>
            <p:cNvSpPr txBox="1"/>
            <p:nvPr/>
          </p:nvSpPr>
          <p:spPr>
            <a:xfrm>
              <a:off x="6599188" y="3643750"/>
              <a:ext cx="10638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3200">
                  <a:solidFill>
                    <a:srgbClr val="FA1750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4%</a:t>
              </a:r>
              <a:endParaRPr sz="3200">
                <a:solidFill>
                  <a:srgbClr val="FA1750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274" name="Google Shape;274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793472" y="3295350"/>
              <a:ext cx="677450" cy="13329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p23"/>
          <p:cNvSpPr txBox="1"/>
          <p:nvPr/>
        </p:nvSpPr>
        <p:spPr>
          <a:xfrm>
            <a:off x="379513" y="960150"/>
            <a:ext cx="2520000" cy="7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SUBE LO QUE QUIERE A INTERNET SIN PREOCUPARSE QUE EL CONTENIDO PUEDA MOLESTAR O HERIR A ALGUIEN</a:t>
            </a:r>
            <a:endParaRPr sz="9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600" y="923791"/>
            <a:ext cx="8344804" cy="325099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4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Privacidad y seguridad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2" name="Google Shape;282;p24"/>
          <p:cNvSpPr txBox="1"/>
          <p:nvPr>
            <p:ph idx="1" type="body"/>
          </p:nvPr>
        </p:nvSpPr>
        <p:spPr>
          <a:xfrm>
            <a:off x="399600" y="4239180"/>
            <a:ext cx="26247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Ha bloqueado personas o perfiles desconocidos porque le parecieron inseguros</a:t>
            </a:r>
            <a:endParaRPr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3" name="Google Shape;283;p24"/>
          <p:cNvSpPr txBox="1"/>
          <p:nvPr/>
        </p:nvSpPr>
        <p:spPr>
          <a:xfrm>
            <a:off x="777890" y="237533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D0F934"/>
                </a:solidFill>
                <a:latin typeface="Raleway Thin"/>
                <a:ea typeface="Raleway Thin"/>
                <a:cs typeface="Raleway Thin"/>
                <a:sym typeface="Raleway Thin"/>
              </a:rPr>
              <a:t>76</a:t>
            </a:r>
            <a:r>
              <a:rPr lang="es" sz="3000">
                <a:solidFill>
                  <a:srgbClr val="D0F934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D0F934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4" name="Google Shape;284;p24"/>
          <p:cNvSpPr txBox="1"/>
          <p:nvPr/>
        </p:nvSpPr>
        <p:spPr>
          <a:xfrm>
            <a:off x="1771743" y="195853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D0F934"/>
                </a:solidFill>
                <a:latin typeface="Raleway Thin"/>
                <a:ea typeface="Raleway Thin"/>
                <a:cs typeface="Raleway Thin"/>
                <a:sym typeface="Raleway Thin"/>
              </a:rPr>
              <a:t>9</a:t>
            </a:r>
            <a:r>
              <a:rPr lang="es" sz="3000">
                <a:solidFill>
                  <a:srgbClr val="D0F934"/>
                </a:solidFill>
                <a:latin typeface="Raleway Thin"/>
                <a:ea typeface="Raleway Thin"/>
                <a:cs typeface="Raleway Thin"/>
                <a:sym typeface="Raleway Thin"/>
              </a:rPr>
              <a:t>2%</a:t>
            </a:r>
            <a:endParaRPr sz="3000">
              <a:solidFill>
                <a:srgbClr val="D0F934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5" name="Google Shape;285;p24"/>
          <p:cNvSpPr txBox="1"/>
          <p:nvPr/>
        </p:nvSpPr>
        <p:spPr>
          <a:xfrm>
            <a:off x="3591001" y="2676759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3DFBC0"/>
                </a:solidFill>
                <a:latin typeface="Raleway Thin"/>
                <a:ea typeface="Raleway Thin"/>
                <a:cs typeface="Raleway Thin"/>
                <a:sym typeface="Raleway Thin"/>
              </a:rPr>
              <a:t>61</a:t>
            </a:r>
            <a:r>
              <a:rPr lang="es" sz="3000">
                <a:solidFill>
                  <a:srgbClr val="3DFBC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3DFBC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6" name="Google Shape;286;p24"/>
          <p:cNvSpPr txBox="1"/>
          <p:nvPr/>
        </p:nvSpPr>
        <p:spPr>
          <a:xfrm>
            <a:off x="4391843" y="2272096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3DFBC0"/>
                </a:solidFill>
                <a:latin typeface="Raleway Thin"/>
                <a:ea typeface="Raleway Thin"/>
                <a:cs typeface="Raleway Thin"/>
                <a:sym typeface="Raleway Thin"/>
              </a:rPr>
              <a:t>81</a:t>
            </a:r>
            <a:r>
              <a:rPr lang="es" sz="3000">
                <a:solidFill>
                  <a:srgbClr val="3DFBC0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3DFBC0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7" name="Google Shape;287;p24"/>
          <p:cNvSpPr txBox="1"/>
          <p:nvPr>
            <p:ph idx="1" type="body"/>
          </p:nvPr>
        </p:nvSpPr>
        <p:spPr>
          <a:xfrm>
            <a:off x="3259650" y="4239180"/>
            <a:ext cx="26247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Ha denunciado y/o reportado contenidos en redes sociales porque le parecieron ofensivos, agresivos o inadecuados</a:t>
            </a:r>
            <a:endParaRPr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24"/>
          <p:cNvSpPr txBox="1"/>
          <p:nvPr/>
        </p:nvSpPr>
        <p:spPr>
          <a:xfrm>
            <a:off x="6260401" y="2490159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218EEC"/>
                </a:solidFill>
                <a:latin typeface="Raleway Thin"/>
                <a:ea typeface="Raleway Thin"/>
                <a:cs typeface="Raleway Thin"/>
                <a:sym typeface="Raleway Thin"/>
              </a:rPr>
              <a:t>55</a:t>
            </a:r>
            <a:r>
              <a:rPr lang="es" sz="3000">
                <a:solidFill>
                  <a:srgbClr val="218EE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218EE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89" name="Google Shape;289;p24"/>
          <p:cNvSpPr txBox="1"/>
          <p:nvPr/>
        </p:nvSpPr>
        <p:spPr>
          <a:xfrm>
            <a:off x="7139593" y="2110934"/>
            <a:ext cx="9810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218EEC"/>
                </a:solidFill>
                <a:latin typeface="Raleway Thin"/>
                <a:ea typeface="Raleway Thin"/>
                <a:cs typeface="Raleway Thin"/>
                <a:sym typeface="Raleway Thin"/>
              </a:rPr>
              <a:t>67</a:t>
            </a:r>
            <a:r>
              <a:rPr lang="es" sz="3000">
                <a:solidFill>
                  <a:srgbClr val="218EE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218EE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90" name="Google Shape;290;p24"/>
          <p:cNvSpPr txBox="1"/>
          <p:nvPr>
            <p:ph idx="1" type="body"/>
          </p:nvPr>
        </p:nvSpPr>
        <p:spPr>
          <a:xfrm>
            <a:off x="6119700" y="4239180"/>
            <a:ext cx="26247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666666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Tiene sus perfiles, privados para que sólo las personas que me siguen puedan ver mi contenido</a:t>
            </a:r>
            <a:endParaRPr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5" name="Google Shape;295;p25"/>
          <p:cNvCxnSpPr/>
          <p:nvPr/>
        </p:nvCxnSpPr>
        <p:spPr>
          <a:xfrm>
            <a:off x="-38600" y="122907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25"/>
          <p:cNvCxnSpPr/>
          <p:nvPr/>
        </p:nvCxnSpPr>
        <p:spPr>
          <a:xfrm>
            <a:off x="-38600" y="1561859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5"/>
          <p:cNvCxnSpPr/>
          <p:nvPr/>
        </p:nvCxnSpPr>
        <p:spPr>
          <a:xfrm>
            <a:off x="-38600" y="192410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25"/>
          <p:cNvCxnSpPr/>
          <p:nvPr/>
        </p:nvCxnSpPr>
        <p:spPr>
          <a:xfrm>
            <a:off x="-38600" y="2256889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25"/>
          <p:cNvCxnSpPr/>
          <p:nvPr/>
        </p:nvCxnSpPr>
        <p:spPr>
          <a:xfrm>
            <a:off x="-38600" y="2586227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25"/>
          <p:cNvCxnSpPr/>
          <p:nvPr/>
        </p:nvCxnSpPr>
        <p:spPr>
          <a:xfrm>
            <a:off x="-38600" y="291901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25"/>
          <p:cNvCxnSpPr/>
          <p:nvPr/>
        </p:nvCxnSpPr>
        <p:spPr>
          <a:xfrm>
            <a:off x="-38600" y="3281257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5"/>
          <p:cNvCxnSpPr/>
          <p:nvPr/>
        </p:nvCxnSpPr>
        <p:spPr>
          <a:xfrm>
            <a:off x="-38600" y="361404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25"/>
          <p:cNvCxnSpPr/>
          <p:nvPr/>
        </p:nvCxnSpPr>
        <p:spPr>
          <a:xfrm>
            <a:off x="-38600" y="3940320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25"/>
          <p:cNvCxnSpPr/>
          <p:nvPr/>
        </p:nvCxnSpPr>
        <p:spPr>
          <a:xfrm>
            <a:off x="-38600" y="430909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25"/>
          <p:cNvCxnSpPr/>
          <p:nvPr/>
        </p:nvCxnSpPr>
        <p:spPr>
          <a:xfrm>
            <a:off x="-38600" y="464187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06" name="Google Shape;30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60" y="4101678"/>
            <a:ext cx="240655" cy="4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3327" y="4102340"/>
            <a:ext cx="220035" cy="4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5295" y="4177878"/>
            <a:ext cx="240655" cy="4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662" y="4140949"/>
            <a:ext cx="220035" cy="4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400" y="2014320"/>
            <a:ext cx="1477951" cy="963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5"/>
          <p:cNvSpPr txBox="1"/>
          <p:nvPr>
            <p:ph idx="1" type="body"/>
          </p:nvPr>
        </p:nvSpPr>
        <p:spPr>
          <a:xfrm>
            <a:off x="375100" y="2039751"/>
            <a:ext cx="13467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Comparte alguna cuenta en redes sociales con alguien más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2" name="Google Shape;3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7545" y="2384572"/>
            <a:ext cx="1519301" cy="1106977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5"/>
          <p:cNvSpPr txBox="1"/>
          <p:nvPr>
            <p:ph idx="1" type="body"/>
          </p:nvPr>
        </p:nvSpPr>
        <p:spPr>
          <a:xfrm>
            <a:off x="4932000" y="2407892"/>
            <a:ext cx="13755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Alguien les revisa y/o supervisa el contenido que suben a redes sociales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4" name="Google Shape;31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724225" y="1062790"/>
            <a:ext cx="2703550" cy="1290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5"/>
          <p:cNvSpPr txBox="1"/>
          <p:nvPr>
            <p:ph idx="1" type="body"/>
          </p:nvPr>
        </p:nvSpPr>
        <p:spPr>
          <a:xfrm>
            <a:off x="2010050" y="1219441"/>
            <a:ext cx="20982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000">
                <a:solidFill>
                  <a:srgbClr val="666666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De quienes sí comparten su contraseña</a:t>
            </a:r>
            <a:endParaRPr i="1" sz="1000">
              <a:solidFill>
                <a:srgbClr val="666666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6" name="Google Shape;316;p25"/>
          <p:cNvSpPr txBox="1"/>
          <p:nvPr/>
        </p:nvSpPr>
        <p:spPr>
          <a:xfrm>
            <a:off x="304800" y="304800"/>
            <a:ext cx="3472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Privacidad y seguridad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grpSp>
        <p:nvGrpSpPr>
          <p:cNvPr id="317" name="Google Shape;317;p25"/>
          <p:cNvGrpSpPr/>
          <p:nvPr/>
        </p:nvGrpSpPr>
        <p:grpSpPr>
          <a:xfrm>
            <a:off x="375676" y="2158559"/>
            <a:ext cx="1404025" cy="2490351"/>
            <a:chOff x="246550" y="2211400"/>
            <a:chExt cx="1404025" cy="2490351"/>
          </a:xfrm>
        </p:grpSpPr>
        <p:sp>
          <p:nvSpPr>
            <p:cNvPr id="318" name="Google Shape;318;p25"/>
            <p:cNvSpPr txBox="1"/>
            <p:nvPr/>
          </p:nvSpPr>
          <p:spPr>
            <a:xfrm>
              <a:off x="246550" y="3553511"/>
              <a:ext cx="710400" cy="5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000">
                  <a:solidFill>
                    <a:srgbClr val="521CA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19%</a:t>
              </a:r>
              <a:endParaRPr sz="20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319" name="Google Shape;319;p25"/>
            <p:cNvSpPr txBox="1"/>
            <p:nvPr/>
          </p:nvSpPr>
          <p:spPr>
            <a:xfrm>
              <a:off x="940175" y="3083736"/>
              <a:ext cx="710400" cy="5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000">
                  <a:solidFill>
                    <a:srgbClr val="FB401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34%</a:t>
              </a:r>
              <a:endParaRPr sz="20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320" name="Google Shape;320;p25"/>
            <p:cNvPicPr preferRelativeResize="0"/>
            <p:nvPr/>
          </p:nvPicPr>
          <p:blipFill rotWithShape="1">
            <a:blip r:embed="rId8">
              <a:alphaModFix/>
            </a:blip>
            <a:srcRect b="0" l="0" r="76174" t="0"/>
            <a:stretch/>
          </p:blipFill>
          <p:spPr>
            <a:xfrm>
              <a:off x="272000" y="2211400"/>
              <a:ext cx="1343151" cy="2490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65370" y="4156062"/>
              <a:ext cx="240655" cy="46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1737" y="4156724"/>
              <a:ext cx="220035" cy="4681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3" name="Google Shape;323;p25"/>
          <p:cNvGrpSpPr/>
          <p:nvPr/>
        </p:nvGrpSpPr>
        <p:grpSpPr>
          <a:xfrm>
            <a:off x="4927688" y="2152969"/>
            <a:ext cx="1420800" cy="2490351"/>
            <a:chOff x="4566800" y="2211400"/>
            <a:chExt cx="1420800" cy="2490351"/>
          </a:xfrm>
        </p:grpSpPr>
        <p:pic>
          <p:nvPicPr>
            <p:cNvPr id="324" name="Google Shape;324;p25"/>
            <p:cNvPicPr preferRelativeResize="0"/>
            <p:nvPr/>
          </p:nvPicPr>
          <p:blipFill rotWithShape="1">
            <a:blip r:embed="rId8">
              <a:alphaModFix/>
            </a:blip>
            <a:srcRect b="0" l="25311" r="50863" t="0"/>
            <a:stretch/>
          </p:blipFill>
          <p:spPr>
            <a:xfrm>
              <a:off x="4594424" y="2211400"/>
              <a:ext cx="1343151" cy="24903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5"/>
            <p:cNvSpPr txBox="1"/>
            <p:nvPr/>
          </p:nvSpPr>
          <p:spPr>
            <a:xfrm>
              <a:off x="4566800" y="3553511"/>
              <a:ext cx="710400" cy="5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000">
                  <a:solidFill>
                    <a:srgbClr val="521CA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19%</a:t>
              </a:r>
              <a:endParaRPr sz="20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sp>
          <p:nvSpPr>
            <p:cNvPr id="326" name="Google Shape;326;p25"/>
            <p:cNvSpPr txBox="1"/>
            <p:nvPr/>
          </p:nvSpPr>
          <p:spPr>
            <a:xfrm>
              <a:off x="5277200" y="3392600"/>
              <a:ext cx="710400" cy="5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000">
                  <a:solidFill>
                    <a:srgbClr val="FB401C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24%</a:t>
              </a:r>
              <a:endParaRPr sz="20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  <p:pic>
          <p:nvPicPr>
            <p:cNvPr id="327" name="Google Shape;32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83070" y="4156062"/>
              <a:ext cx="240655" cy="46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809437" y="4156724"/>
              <a:ext cx="220035" cy="4681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9" name="Google Shape;329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43401" y="2057399"/>
            <a:ext cx="2550025" cy="262215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5"/>
          <p:cNvSpPr txBox="1"/>
          <p:nvPr>
            <p:ph idx="1" type="body"/>
          </p:nvPr>
        </p:nvSpPr>
        <p:spPr>
          <a:xfrm>
            <a:off x="2570847" y="3038622"/>
            <a:ext cx="1147500" cy="2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2587698" y="2632325"/>
            <a:ext cx="965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71%</a:t>
            </a:r>
            <a:endParaRPr sz="29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32" name="Google Shape;33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53062" y="2579678"/>
            <a:ext cx="493975" cy="963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54415" y="3441106"/>
            <a:ext cx="457023" cy="96369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5"/>
          <p:cNvSpPr txBox="1"/>
          <p:nvPr>
            <p:ph idx="1" type="body"/>
          </p:nvPr>
        </p:nvSpPr>
        <p:spPr>
          <a:xfrm>
            <a:off x="3427043" y="3917387"/>
            <a:ext cx="1147500" cy="2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3443905" y="3575437"/>
            <a:ext cx="7932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54</a:t>
            </a:r>
            <a:r>
              <a:rPr lang="es" sz="22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2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36" name="Google Shape;336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18200" y="2458966"/>
            <a:ext cx="2098200" cy="2096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84440" y="3643512"/>
            <a:ext cx="965726" cy="100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4725" y="1291400"/>
            <a:ext cx="2703550" cy="158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5"/>
          <p:cNvSpPr txBox="1"/>
          <p:nvPr>
            <p:ph idx="1" type="body"/>
          </p:nvPr>
        </p:nvSpPr>
        <p:spPr>
          <a:xfrm>
            <a:off x="6563600" y="1500534"/>
            <a:ext cx="19950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000">
                <a:solidFill>
                  <a:srgbClr val="666666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de estos casos, el 80% es revisado por un miembro de su familia</a:t>
            </a:r>
            <a:endParaRPr i="1" sz="1000">
              <a:solidFill>
                <a:srgbClr val="666666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0" name="Google Shape;340;p25"/>
          <p:cNvSpPr txBox="1"/>
          <p:nvPr/>
        </p:nvSpPr>
        <p:spPr>
          <a:xfrm>
            <a:off x="6988300" y="3083350"/>
            <a:ext cx="11475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80</a:t>
            </a:r>
            <a:r>
              <a:rPr lang="es" sz="33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3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341" name="Google Shape;341;p25"/>
          <p:cNvCxnSpPr/>
          <p:nvPr/>
        </p:nvCxnSpPr>
        <p:spPr>
          <a:xfrm>
            <a:off x="4572000" y="1229325"/>
            <a:ext cx="0" cy="34272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6" name="Google Shape;346;p26"/>
          <p:cNvCxnSpPr/>
          <p:nvPr/>
        </p:nvCxnSpPr>
        <p:spPr>
          <a:xfrm>
            <a:off x="-38600" y="122907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26"/>
          <p:cNvCxnSpPr/>
          <p:nvPr/>
        </p:nvCxnSpPr>
        <p:spPr>
          <a:xfrm>
            <a:off x="-38600" y="1561859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26"/>
          <p:cNvCxnSpPr/>
          <p:nvPr/>
        </p:nvCxnSpPr>
        <p:spPr>
          <a:xfrm>
            <a:off x="-38600" y="192410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26"/>
          <p:cNvCxnSpPr/>
          <p:nvPr/>
        </p:nvCxnSpPr>
        <p:spPr>
          <a:xfrm>
            <a:off x="-38600" y="2256889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26"/>
          <p:cNvCxnSpPr/>
          <p:nvPr/>
        </p:nvCxnSpPr>
        <p:spPr>
          <a:xfrm>
            <a:off x="-38600" y="2586227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26"/>
          <p:cNvCxnSpPr/>
          <p:nvPr/>
        </p:nvCxnSpPr>
        <p:spPr>
          <a:xfrm>
            <a:off x="-38600" y="291901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26"/>
          <p:cNvCxnSpPr/>
          <p:nvPr/>
        </p:nvCxnSpPr>
        <p:spPr>
          <a:xfrm>
            <a:off x="-38600" y="3281257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26"/>
          <p:cNvCxnSpPr/>
          <p:nvPr/>
        </p:nvCxnSpPr>
        <p:spPr>
          <a:xfrm>
            <a:off x="-38600" y="361404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26"/>
          <p:cNvCxnSpPr/>
          <p:nvPr/>
        </p:nvCxnSpPr>
        <p:spPr>
          <a:xfrm>
            <a:off x="-38600" y="3940320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26"/>
          <p:cNvCxnSpPr/>
          <p:nvPr/>
        </p:nvCxnSpPr>
        <p:spPr>
          <a:xfrm>
            <a:off x="-38600" y="4309091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26"/>
          <p:cNvCxnSpPr/>
          <p:nvPr/>
        </p:nvCxnSpPr>
        <p:spPr>
          <a:xfrm>
            <a:off x="-38600" y="4641875"/>
            <a:ext cx="9266400" cy="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57" name="Google Shape;357;p26"/>
          <p:cNvPicPr preferRelativeResize="0"/>
          <p:nvPr/>
        </p:nvPicPr>
        <p:blipFill rotWithShape="1">
          <a:blip r:embed="rId3">
            <a:alphaModFix/>
          </a:blip>
          <a:srcRect b="0" l="76111" r="0" t="0"/>
          <a:stretch/>
        </p:blipFill>
        <p:spPr>
          <a:xfrm>
            <a:off x="4931999" y="2157016"/>
            <a:ext cx="1346649" cy="249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6"/>
          <p:cNvPicPr preferRelativeResize="0"/>
          <p:nvPr/>
        </p:nvPicPr>
        <p:blipFill rotWithShape="1">
          <a:blip r:embed="rId3">
            <a:alphaModFix/>
          </a:blip>
          <a:srcRect b="0" l="50455" r="25143" t="0"/>
          <a:stretch/>
        </p:blipFill>
        <p:spPr>
          <a:xfrm>
            <a:off x="381000" y="2157016"/>
            <a:ext cx="1375601" cy="2490351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6"/>
          <p:cNvSpPr txBox="1"/>
          <p:nvPr/>
        </p:nvSpPr>
        <p:spPr>
          <a:xfrm>
            <a:off x="304800" y="304800"/>
            <a:ext cx="42672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Privacidad y seguridad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60" name="Google Shape;360;p26"/>
          <p:cNvSpPr txBox="1"/>
          <p:nvPr/>
        </p:nvSpPr>
        <p:spPr>
          <a:xfrm>
            <a:off x="399050" y="3432591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21%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61" name="Google Shape;361;p26"/>
          <p:cNvSpPr txBox="1"/>
          <p:nvPr/>
        </p:nvSpPr>
        <p:spPr>
          <a:xfrm>
            <a:off x="1093875" y="3181616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27%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62" name="Google Shape;362;p26"/>
          <p:cNvSpPr txBox="1"/>
          <p:nvPr/>
        </p:nvSpPr>
        <p:spPr>
          <a:xfrm>
            <a:off x="4931990" y="2268566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55%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63" name="Google Shape;363;p26"/>
          <p:cNvSpPr txBox="1"/>
          <p:nvPr/>
        </p:nvSpPr>
        <p:spPr>
          <a:xfrm>
            <a:off x="5615940" y="1678890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74%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64" name="Google Shape;3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6960" y="4101678"/>
            <a:ext cx="240655" cy="4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3327" y="4102340"/>
            <a:ext cx="220035" cy="46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5295" y="4177878"/>
            <a:ext cx="240655" cy="4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662" y="4140949"/>
            <a:ext cx="220035" cy="46816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6"/>
          <p:cNvSpPr txBox="1"/>
          <p:nvPr>
            <p:ph idx="1" type="body"/>
          </p:nvPr>
        </p:nvSpPr>
        <p:spPr>
          <a:xfrm>
            <a:off x="6542700" y="4305316"/>
            <a:ext cx="8511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familia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69" name="Google Shape;369;p26"/>
          <p:cNvSpPr txBox="1"/>
          <p:nvPr>
            <p:ph idx="1" type="body"/>
          </p:nvPr>
        </p:nvSpPr>
        <p:spPr>
          <a:xfrm>
            <a:off x="7657850" y="4305316"/>
            <a:ext cx="10416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70" name="Google Shape;37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389" y="1696642"/>
            <a:ext cx="1477951" cy="1641627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6"/>
          <p:cNvSpPr txBox="1"/>
          <p:nvPr>
            <p:ph idx="1" type="body"/>
          </p:nvPr>
        </p:nvSpPr>
        <p:spPr>
          <a:xfrm>
            <a:off x="375100" y="1722085"/>
            <a:ext cx="13467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Comparte con alguien la contraseña y esa persona puede acceder a sus conversaciones e información personal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72" name="Google Shape;37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47545" y="860572"/>
            <a:ext cx="1519301" cy="1106977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6"/>
          <p:cNvSpPr txBox="1"/>
          <p:nvPr>
            <p:ph idx="1" type="body"/>
          </p:nvPr>
        </p:nvSpPr>
        <p:spPr>
          <a:xfrm>
            <a:off x="4932000" y="883892"/>
            <a:ext cx="13755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Dice que alguien conoce el patrón de desbloqueo de su celular</a:t>
            </a:r>
            <a:endParaRPr b="1" sz="9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74" name="Google Shape;37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1825" y="2032797"/>
            <a:ext cx="88200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28050" y="2032797"/>
            <a:ext cx="881999" cy="8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6"/>
          <p:cNvSpPr txBox="1"/>
          <p:nvPr/>
        </p:nvSpPr>
        <p:spPr>
          <a:xfrm>
            <a:off x="6592826" y="2230737"/>
            <a:ext cx="7200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67%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77" name="Google Shape;377;p26"/>
          <p:cNvSpPr txBox="1"/>
          <p:nvPr/>
        </p:nvSpPr>
        <p:spPr>
          <a:xfrm>
            <a:off x="7779352" y="2230737"/>
            <a:ext cx="779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25%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78" name="Google Shape;378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11825" y="3426211"/>
            <a:ext cx="882000" cy="881383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6"/>
          <p:cNvSpPr txBox="1"/>
          <p:nvPr/>
        </p:nvSpPr>
        <p:spPr>
          <a:xfrm>
            <a:off x="6592826" y="3621277"/>
            <a:ext cx="7200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60%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80" name="Google Shape;380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28050" y="3425902"/>
            <a:ext cx="882000" cy="8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6"/>
          <p:cNvSpPr txBox="1"/>
          <p:nvPr/>
        </p:nvSpPr>
        <p:spPr>
          <a:xfrm>
            <a:off x="7837690" y="3608407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31%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82" name="Google Shape;382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13259" y="3375064"/>
            <a:ext cx="504211" cy="98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32113" y="1975524"/>
            <a:ext cx="466493" cy="98367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6"/>
          <p:cNvSpPr txBox="1"/>
          <p:nvPr>
            <p:ph idx="1" type="body"/>
          </p:nvPr>
        </p:nvSpPr>
        <p:spPr>
          <a:xfrm>
            <a:off x="6542700" y="2909512"/>
            <a:ext cx="8511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familia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85" name="Google Shape;385;p26"/>
          <p:cNvSpPr txBox="1"/>
          <p:nvPr>
            <p:ph idx="1" type="body"/>
          </p:nvPr>
        </p:nvSpPr>
        <p:spPr>
          <a:xfrm>
            <a:off x="7657850" y="2909512"/>
            <a:ext cx="10416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86" name="Google Shape;386;p26"/>
          <p:cNvSpPr txBox="1"/>
          <p:nvPr>
            <p:ph idx="1" type="body"/>
          </p:nvPr>
        </p:nvSpPr>
        <p:spPr>
          <a:xfrm>
            <a:off x="2005230" y="4318128"/>
            <a:ext cx="8511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familia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87" name="Google Shape;387;p26"/>
          <p:cNvSpPr txBox="1"/>
          <p:nvPr>
            <p:ph idx="1" type="body"/>
          </p:nvPr>
        </p:nvSpPr>
        <p:spPr>
          <a:xfrm>
            <a:off x="3120380" y="4318128"/>
            <a:ext cx="10416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88" name="Google Shape;388;p26"/>
          <p:cNvSpPr txBox="1"/>
          <p:nvPr>
            <p:ph idx="1" type="body"/>
          </p:nvPr>
        </p:nvSpPr>
        <p:spPr>
          <a:xfrm>
            <a:off x="2005230" y="2922324"/>
            <a:ext cx="8511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familia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89" name="Google Shape;389;p26"/>
          <p:cNvSpPr txBox="1"/>
          <p:nvPr>
            <p:ph idx="1" type="body"/>
          </p:nvPr>
        </p:nvSpPr>
        <p:spPr>
          <a:xfrm>
            <a:off x="3120380" y="2922324"/>
            <a:ext cx="10416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con amigos(as)</a:t>
            </a:r>
            <a:endParaRPr sz="900">
              <a:solidFill>
                <a:srgbClr val="B7B7B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90" name="Google Shape;390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978183" y="3426211"/>
            <a:ext cx="88200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94188" y="3426211"/>
            <a:ext cx="882000" cy="8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6"/>
          <p:cNvSpPr txBox="1"/>
          <p:nvPr/>
        </p:nvSpPr>
        <p:spPr>
          <a:xfrm>
            <a:off x="2055355" y="3634090"/>
            <a:ext cx="7200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44%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93" name="Google Shape;393;p26"/>
          <p:cNvSpPr txBox="1"/>
          <p:nvPr/>
        </p:nvSpPr>
        <p:spPr>
          <a:xfrm>
            <a:off x="3300220" y="3621220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FB401C"/>
                </a:solidFill>
                <a:latin typeface="Raleway Thin"/>
                <a:ea typeface="Raleway Thin"/>
                <a:cs typeface="Raleway Thin"/>
                <a:sym typeface="Raleway Thin"/>
              </a:rPr>
              <a:t>44%</a:t>
            </a:r>
            <a:endParaRPr sz="1900">
              <a:solidFill>
                <a:srgbClr val="FB401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94" name="Google Shape;394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75789" y="3387877"/>
            <a:ext cx="504211" cy="98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74338" y="2033863"/>
            <a:ext cx="88200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90575" y="2033863"/>
            <a:ext cx="882000" cy="8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6"/>
          <p:cNvSpPr txBox="1"/>
          <p:nvPr/>
        </p:nvSpPr>
        <p:spPr>
          <a:xfrm>
            <a:off x="2055356" y="2243549"/>
            <a:ext cx="7200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54%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398" name="Google Shape;398;p26"/>
          <p:cNvSpPr txBox="1"/>
          <p:nvPr/>
        </p:nvSpPr>
        <p:spPr>
          <a:xfrm>
            <a:off x="3241881" y="2243549"/>
            <a:ext cx="779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>
                <a:solidFill>
                  <a:srgbClr val="521CAC"/>
                </a:solidFill>
                <a:latin typeface="Raleway Thin"/>
                <a:ea typeface="Raleway Thin"/>
                <a:cs typeface="Raleway Thin"/>
                <a:sym typeface="Raleway Thin"/>
              </a:rPr>
              <a:t>29%</a:t>
            </a:r>
            <a:endParaRPr sz="1900">
              <a:solidFill>
                <a:srgbClr val="521CA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399" name="Google Shape;399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794643" y="1988336"/>
            <a:ext cx="466493" cy="98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174725" y="1062790"/>
            <a:ext cx="2703550" cy="129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6"/>
          <p:cNvSpPr txBox="1"/>
          <p:nvPr>
            <p:ph idx="1" type="body"/>
          </p:nvPr>
        </p:nvSpPr>
        <p:spPr>
          <a:xfrm>
            <a:off x="6460550" y="1219441"/>
            <a:ext cx="20982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100">
                <a:solidFill>
                  <a:srgbClr val="666666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Los que conocen sus patrones de desbloqueo</a:t>
            </a:r>
            <a:endParaRPr i="1" sz="1100">
              <a:solidFill>
                <a:srgbClr val="666666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2" name="Google Shape;402;p2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1724225" y="1062790"/>
            <a:ext cx="2703550" cy="129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6"/>
          <p:cNvSpPr txBox="1"/>
          <p:nvPr>
            <p:ph idx="1" type="body"/>
          </p:nvPr>
        </p:nvSpPr>
        <p:spPr>
          <a:xfrm>
            <a:off x="2010050" y="1219441"/>
            <a:ext cx="20982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100">
                <a:solidFill>
                  <a:srgbClr val="666666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De quienes sí comparten su contraseña</a:t>
            </a:r>
            <a:endParaRPr i="1" sz="1100">
              <a:solidFill>
                <a:srgbClr val="666666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04" name="Google Shape;404;p26"/>
          <p:cNvCxnSpPr/>
          <p:nvPr/>
        </p:nvCxnSpPr>
        <p:spPr>
          <a:xfrm>
            <a:off x="4572000" y="1229325"/>
            <a:ext cx="0" cy="34272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27"/>
          <p:cNvPicPr preferRelativeResize="0"/>
          <p:nvPr/>
        </p:nvPicPr>
        <p:blipFill rotWithShape="1">
          <a:blip r:embed="rId3">
            <a:alphaModFix/>
          </a:blip>
          <a:srcRect b="744" l="0" r="517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7"/>
          <p:cNvSpPr txBox="1"/>
          <p:nvPr/>
        </p:nvSpPr>
        <p:spPr>
          <a:xfrm>
            <a:off x="304800" y="3357075"/>
            <a:ext cx="685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Violencia en internet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y autoestima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1" name="Google Shape;411;p27"/>
          <p:cNvSpPr txBox="1"/>
          <p:nvPr/>
        </p:nvSpPr>
        <p:spPr>
          <a:xfrm>
            <a:off x="304800" y="3029088"/>
            <a:ext cx="35445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highlight>
                  <a:srgbClr val="E82EAF"/>
                </a:highlight>
                <a:latin typeface="Raleway"/>
                <a:ea typeface="Raleway"/>
                <a:cs typeface="Raleway"/>
                <a:sym typeface="Raleway"/>
              </a:rPr>
              <a:t>CAPÍTULO 3</a:t>
            </a:r>
            <a:endParaRPr b="1">
              <a:solidFill>
                <a:srgbClr val="FFFFFF"/>
              </a:solidFill>
              <a:highlight>
                <a:srgbClr val="E82EA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8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Experiencias de violencia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17" name="Google Shape;4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591" y="1500425"/>
            <a:ext cx="2160004" cy="144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591" y="3163750"/>
            <a:ext cx="2159997" cy="1446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6469" y="1484565"/>
            <a:ext cx="2160003" cy="146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6469" y="3141545"/>
            <a:ext cx="2160003" cy="1468546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8"/>
          <p:cNvSpPr txBox="1"/>
          <p:nvPr>
            <p:ph idx="1" type="body"/>
          </p:nvPr>
        </p:nvSpPr>
        <p:spPr>
          <a:xfrm>
            <a:off x="717666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2" name="Google Shape;422;p28"/>
          <p:cNvSpPr txBox="1"/>
          <p:nvPr/>
        </p:nvSpPr>
        <p:spPr>
          <a:xfrm>
            <a:off x="506316" y="1761685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22</a:t>
            </a:r>
            <a:r>
              <a:rPr lang="es" sz="38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3" name="Google Shape;423;p28"/>
          <p:cNvSpPr txBox="1"/>
          <p:nvPr>
            <p:ph idx="1" type="body"/>
          </p:nvPr>
        </p:nvSpPr>
        <p:spPr>
          <a:xfrm>
            <a:off x="717666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4" name="Google Shape;424;p28"/>
          <p:cNvSpPr txBox="1"/>
          <p:nvPr/>
        </p:nvSpPr>
        <p:spPr>
          <a:xfrm>
            <a:off x="506316" y="3344984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41</a:t>
            </a:r>
            <a:r>
              <a:rPr lang="es" sz="38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AD2F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5" name="Google Shape;425;p28"/>
          <p:cNvSpPr txBox="1"/>
          <p:nvPr>
            <p:ph idx="1" type="body"/>
          </p:nvPr>
        </p:nvSpPr>
        <p:spPr>
          <a:xfrm>
            <a:off x="5245641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6" name="Google Shape;426;p28"/>
          <p:cNvSpPr txBox="1"/>
          <p:nvPr/>
        </p:nvSpPr>
        <p:spPr>
          <a:xfrm>
            <a:off x="5034291" y="1761685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13</a:t>
            </a:r>
            <a:r>
              <a:rPr lang="es" sz="38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7" name="Google Shape;427;p28"/>
          <p:cNvSpPr txBox="1"/>
          <p:nvPr>
            <p:ph idx="1" type="body"/>
          </p:nvPr>
        </p:nvSpPr>
        <p:spPr>
          <a:xfrm>
            <a:off x="5245641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8" name="Google Shape;428;p28"/>
          <p:cNvSpPr txBox="1"/>
          <p:nvPr/>
        </p:nvSpPr>
        <p:spPr>
          <a:xfrm>
            <a:off x="5034291" y="3344984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24</a:t>
            </a:r>
            <a:r>
              <a:rPr lang="es" sz="38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1B3EFA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29" name="Google Shape;429;p28"/>
          <p:cNvSpPr txBox="1"/>
          <p:nvPr/>
        </p:nvSpPr>
        <p:spPr>
          <a:xfrm>
            <a:off x="340916" y="871080"/>
            <a:ext cx="25200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SÍ HAN VIVIDO VIOLENCIA DIGITAL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430" name="Google Shape;430;p28"/>
          <p:cNvCxnSpPr/>
          <p:nvPr/>
        </p:nvCxnSpPr>
        <p:spPr>
          <a:xfrm>
            <a:off x="4572000" y="14929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9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Experiencias de violencia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36" name="Google Shape;436;p29"/>
          <p:cNvSpPr txBox="1"/>
          <p:nvPr/>
        </p:nvSpPr>
        <p:spPr>
          <a:xfrm>
            <a:off x="340925" y="871075"/>
            <a:ext cx="41121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HAN VIVIDO  ALGUNA EXPERIENCIA DE VIOLENCIA DIGITAL DURANTE EL PERIODO DE CRISIS DE COVID-19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37" name="Google Shape;437;p29"/>
          <p:cNvSpPr txBox="1"/>
          <p:nvPr>
            <p:ph idx="1" type="body"/>
          </p:nvPr>
        </p:nvSpPr>
        <p:spPr>
          <a:xfrm>
            <a:off x="717666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38" name="Google Shape;438;p29"/>
          <p:cNvSpPr txBox="1"/>
          <p:nvPr/>
        </p:nvSpPr>
        <p:spPr>
          <a:xfrm>
            <a:off x="506316" y="1761685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E6681D"/>
                </a:solidFill>
                <a:latin typeface="Raleway Thin"/>
                <a:ea typeface="Raleway Thin"/>
                <a:cs typeface="Raleway Thin"/>
                <a:sym typeface="Raleway Thin"/>
              </a:rPr>
              <a:t>26%</a:t>
            </a:r>
            <a:endParaRPr sz="3800">
              <a:solidFill>
                <a:srgbClr val="E6681D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39" name="Google Shape;439;p29"/>
          <p:cNvSpPr txBox="1"/>
          <p:nvPr>
            <p:ph idx="1" type="body"/>
          </p:nvPr>
        </p:nvSpPr>
        <p:spPr>
          <a:xfrm>
            <a:off x="717666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40" name="Google Shape;440;p29"/>
          <p:cNvSpPr txBox="1"/>
          <p:nvPr/>
        </p:nvSpPr>
        <p:spPr>
          <a:xfrm>
            <a:off x="506316" y="3344984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E61117"/>
                </a:solidFill>
                <a:latin typeface="Raleway Thin"/>
                <a:ea typeface="Raleway Thin"/>
                <a:cs typeface="Raleway Thin"/>
                <a:sym typeface="Raleway Thin"/>
              </a:rPr>
              <a:t>3</a:t>
            </a:r>
            <a:r>
              <a:rPr lang="es" sz="3800">
                <a:solidFill>
                  <a:srgbClr val="E61117"/>
                </a:solidFill>
                <a:latin typeface="Raleway Thin"/>
                <a:ea typeface="Raleway Thin"/>
                <a:cs typeface="Raleway Thin"/>
                <a:sym typeface="Raleway Thin"/>
              </a:rPr>
              <a:t>1%</a:t>
            </a:r>
            <a:endParaRPr sz="3800">
              <a:solidFill>
                <a:srgbClr val="E61117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41" name="Google Shape;441;p29"/>
          <p:cNvSpPr txBox="1"/>
          <p:nvPr>
            <p:ph idx="1" type="body"/>
          </p:nvPr>
        </p:nvSpPr>
        <p:spPr>
          <a:xfrm>
            <a:off x="5245641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42" name="Google Shape;442;p29"/>
          <p:cNvSpPr txBox="1"/>
          <p:nvPr/>
        </p:nvSpPr>
        <p:spPr>
          <a:xfrm>
            <a:off x="5034291" y="1761685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6478DB"/>
                </a:solidFill>
                <a:latin typeface="Raleway Thin"/>
                <a:ea typeface="Raleway Thin"/>
                <a:cs typeface="Raleway Thin"/>
                <a:sym typeface="Raleway Thin"/>
              </a:rPr>
              <a:t>15%</a:t>
            </a:r>
            <a:endParaRPr sz="3800">
              <a:solidFill>
                <a:srgbClr val="6478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43" name="Google Shape;443;p29"/>
          <p:cNvSpPr txBox="1"/>
          <p:nvPr>
            <p:ph idx="1" type="body"/>
          </p:nvPr>
        </p:nvSpPr>
        <p:spPr>
          <a:xfrm>
            <a:off x="5245641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44" name="Google Shape;444;p29"/>
          <p:cNvSpPr txBox="1"/>
          <p:nvPr/>
        </p:nvSpPr>
        <p:spPr>
          <a:xfrm>
            <a:off x="5034291" y="3344984"/>
            <a:ext cx="1375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5300FF"/>
                </a:solidFill>
                <a:latin typeface="Raleway Thin"/>
                <a:ea typeface="Raleway Thin"/>
                <a:cs typeface="Raleway Thin"/>
                <a:sym typeface="Raleway Thin"/>
              </a:rPr>
              <a:t>23%</a:t>
            </a:r>
            <a:endParaRPr sz="3800">
              <a:solidFill>
                <a:srgbClr val="53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445" name="Google Shape;445;p29"/>
          <p:cNvCxnSpPr/>
          <p:nvPr/>
        </p:nvCxnSpPr>
        <p:spPr>
          <a:xfrm>
            <a:off x="4572000" y="14929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446" name="Google Shape;4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013" y="1500375"/>
            <a:ext cx="2160004" cy="144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136" y="3161687"/>
            <a:ext cx="2160004" cy="1450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6470" y="1479843"/>
            <a:ext cx="2160003" cy="1464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6470" y="3143350"/>
            <a:ext cx="2160003" cy="1464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4" name="Google Shape;454;p30"/>
          <p:cNvCxnSpPr/>
          <p:nvPr/>
        </p:nvCxnSpPr>
        <p:spPr>
          <a:xfrm>
            <a:off x="6321691" y="3551961"/>
            <a:ext cx="1428600" cy="5472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30"/>
          <p:cNvCxnSpPr>
            <a:stCxn id="456" idx="1"/>
          </p:cNvCxnSpPr>
          <p:nvPr/>
        </p:nvCxnSpPr>
        <p:spPr>
          <a:xfrm>
            <a:off x="6554141" y="2678511"/>
            <a:ext cx="1704300" cy="306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30"/>
          <p:cNvCxnSpPr/>
          <p:nvPr/>
        </p:nvCxnSpPr>
        <p:spPr>
          <a:xfrm flipH="1" rot="10800000">
            <a:off x="5118470" y="1254725"/>
            <a:ext cx="2355000" cy="10038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458" name="Google Shape;4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1495" y="1155300"/>
            <a:ext cx="4677153" cy="3519377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0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Experiencias de violencia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0" name="Google Shape;460;p30"/>
          <p:cNvSpPr txBox="1"/>
          <p:nvPr/>
        </p:nvSpPr>
        <p:spPr>
          <a:xfrm>
            <a:off x="7570123" y="3830290"/>
            <a:ext cx="6627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4A8CFC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8</a:t>
            </a:r>
            <a:r>
              <a:rPr lang="es" sz="2500">
                <a:solidFill>
                  <a:srgbClr val="4A8CFC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500">
              <a:solidFill>
                <a:srgbClr val="4A8CFC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1" name="Google Shape;461;p30"/>
          <p:cNvSpPr txBox="1"/>
          <p:nvPr/>
        </p:nvSpPr>
        <p:spPr>
          <a:xfrm>
            <a:off x="6908795" y="638900"/>
            <a:ext cx="13965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500">
                <a:solidFill>
                  <a:srgbClr val="E82EAF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43</a:t>
            </a:r>
            <a:r>
              <a:rPr lang="es" sz="4500">
                <a:solidFill>
                  <a:srgbClr val="E82EAF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4500">
              <a:solidFill>
                <a:srgbClr val="E82EAF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2" name="Google Shape;462;p30"/>
          <p:cNvSpPr txBox="1"/>
          <p:nvPr>
            <p:ph idx="1" type="body"/>
          </p:nvPr>
        </p:nvSpPr>
        <p:spPr>
          <a:xfrm>
            <a:off x="7475916" y="4293944"/>
            <a:ext cx="8511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foros</a:t>
            </a:r>
            <a:endParaRPr sz="900">
              <a:solidFill>
                <a:srgbClr val="B7B7B7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3" name="Google Shape;463;p30"/>
          <p:cNvSpPr txBox="1"/>
          <p:nvPr>
            <p:ph idx="1" type="body"/>
          </p:nvPr>
        </p:nvSpPr>
        <p:spPr>
          <a:xfrm>
            <a:off x="7044695" y="1454350"/>
            <a:ext cx="1014300" cy="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instagram</a:t>
            </a:r>
            <a:endParaRPr sz="900">
              <a:solidFill>
                <a:srgbClr val="B7B7B7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56" name="Google Shape;45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4141" y="2362969"/>
            <a:ext cx="490562" cy="631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3270" y="2325612"/>
            <a:ext cx="987900" cy="117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1694" y="3448351"/>
            <a:ext cx="363201" cy="286426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0"/>
          <p:cNvSpPr txBox="1"/>
          <p:nvPr/>
        </p:nvSpPr>
        <p:spPr>
          <a:xfrm>
            <a:off x="7780341" y="2251563"/>
            <a:ext cx="1014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>
                <a:solidFill>
                  <a:srgbClr val="36D841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11</a:t>
            </a:r>
            <a:r>
              <a:rPr lang="es" sz="3100">
                <a:solidFill>
                  <a:srgbClr val="36D841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100">
              <a:solidFill>
                <a:srgbClr val="36D841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7" name="Google Shape;467;p30"/>
          <p:cNvSpPr txBox="1"/>
          <p:nvPr>
            <p:ph idx="1" type="body"/>
          </p:nvPr>
        </p:nvSpPr>
        <p:spPr>
          <a:xfrm>
            <a:off x="7861941" y="2806539"/>
            <a:ext cx="851100" cy="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900">
                <a:solidFill>
                  <a:srgbClr val="B7B7B7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whatsapp</a:t>
            </a:r>
            <a:endParaRPr sz="900">
              <a:solidFill>
                <a:srgbClr val="B7B7B7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68" name="Google Shape;468;p30"/>
          <p:cNvSpPr txBox="1"/>
          <p:nvPr/>
        </p:nvSpPr>
        <p:spPr>
          <a:xfrm>
            <a:off x="340925" y="2659838"/>
            <a:ext cx="20142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¿EN QUÉ PLATAFORMA OCURRIÓ?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1"/>
          <p:cNvPicPr preferRelativeResize="0"/>
          <p:nvPr/>
        </p:nvPicPr>
        <p:blipFill rotWithShape="1">
          <a:blip r:embed="rId3">
            <a:alphaModFix amt="18000"/>
          </a:blip>
          <a:srcRect b="42379" l="2308" r="2308" t="6026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6765" y="814856"/>
            <a:ext cx="2872250" cy="1550044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1"/>
          <p:cNvSpPr txBox="1"/>
          <p:nvPr/>
        </p:nvSpPr>
        <p:spPr>
          <a:xfrm>
            <a:off x="304800" y="304800"/>
            <a:ext cx="27978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Insultos y amenazas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76" name="Google Shape;476;p31"/>
          <p:cNvSpPr txBox="1"/>
          <p:nvPr>
            <p:ph idx="1" type="body"/>
          </p:nvPr>
        </p:nvSpPr>
        <p:spPr>
          <a:xfrm>
            <a:off x="515279" y="1166178"/>
            <a:ext cx="1942500" cy="3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Alguién me ha insultado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77" name="Google Shape;47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135649" y="2256221"/>
            <a:ext cx="2872250" cy="1550044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1"/>
          <p:cNvSpPr txBox="1"/>
          <p:nvPr>
            <p:ph idx="1" type="body"/>
          </p:nvPr>
        </p:nvSpPr>
        <p:spPr>
          <a:xfrm>
            <a:off x="3561248" y="2542939"/>
            <a:ext cx="19773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Alguién ha amenazado con agredirme </a:t>
            </a:r>
            <a:r>
              <a:rPr lang="es" sz="1000">
                <a:solidFill>
                  <a:srgbClr val="000000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físicamente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79" name="Google Shape;47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192025" y="2775190"/>
            <a:ext cx="2872250" cy="1550044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1"/>
          <p:cNvSpPr txBox="1"/>
          <p:nvPr>
            <p:ph idx="1" type="body"/>
          </p:nvPr>
        </p:nvSpPr>
        <p:spPr>
          <a:xfrm>
            <a:off x="6623000" y="2988550"/>
            <a:ext cx="19773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000000"/>
                </a:solidFill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Creación de memes para burlarse de la forma de ser o apariencia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81" name="Google Shape;48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279" y="2144736"/>
            <a:ext cx="1945450" cy="26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0087" y="3855105"/>
            <a:ext cx="559621" cy="86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79926" y="4339055"/>
            <a:ext cx="263448" cy="37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1"/>
          <p:cNvSpPr txBox="1"/>
          <p:nvPr/>
        </p:nvSpPr>
        <p:spPr>
          <a:xfrm>
            <a:off x="388725" y="229395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71</a:t>
            </a: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5" name="Google Shape;485;p31"/>
          <p:cNvSpPr txBox="1"/>
          <p:nvPr/>
        </p:nvSpPr>
        <p:spPr>
          <a:xfrm>
            <a:off x="1959733" y="1812126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90%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6" name="Google Shape;486;p31"/>
          <p:cNvSpPr txBox="1"/>
          <p:nvPr/>
        </p:nvSpPr>
        <p:spPr>
          <a:xfrm>
            <a:off x="4805888" y="415423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30</a:t>
            </a: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7" name="Google Shape;487;p31"/>
          <p:cNvSpPr txBox="1"/>
          <p:nvPr/>
        </p:nvSpPr>
        <p:spPr>
          <a:xfrm>
            <a:off x="3414776" y="4154225"/>
            <a:ext cx="8553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19</a:t>
            </a: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8" name="Google Shape;488;p31"/>
          <p:cNvSpPr txBox="1"/>
          <p:nvPr/>
        </p:nvSpPr>
        <p:spPr>
          <a:xfrm>
            <a:off x="7743387" y="415422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10</a:t>
            </a: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9" name="Google Shape;489;p31"/>
          <p:cNvSpPr txBox="1"/>
          <p:nvPr/>
        </p:nvSpPr>
        <p:spPr>
          <a:xfrm>
            <a:off x="6668725" y="415422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13%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490" name="Google Shape;490;p31"/>
          <p:cNvCxnSpPr/>
          <p:nvPr/>
        </p:nvCxnSpPr>
        <p:spPr>
          <a:xfrm>
            <a:off x="3043700" y="1054300"/>
            <a:ext cx="900" cy="36936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31"/>
          <p:cNvCxnSpPr/>
          <p:nvPr/>
        </p:nvCxnSpPr>
        <p:spPr>
          <a:xfrm>
            <a:off x="6080542" y="1054300"/>
            <a:ext cx="900" cy="36936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2"/>
          <p:cNvSpPr txBox="1"/>
          <p:nvPr/>
        </p:nvSpPr>
        <p:spPr>
          <a:xfrm>
            <a:off x="304800" y="304800"/>
            <a:ext cx="25974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Violencia sexual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497" name="Google Shape;4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3000" y="21195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400" y="21195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0" y="21195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9600" y="2119526"/>
            <a:ext cx="1800000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0535" y="2033424"/>
            <a:ext cx="1096324" cy="186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3575" y="1962464"/>
            <a:ext cx="1036050" cy="195277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2"/>
          <p:cNvSpPr txBox="1"/>
          <p:nvPr/>
        </p:nvSpPr>
        <p:spPr>
          <a:xfrm>
            <a:off x="340925" y="871075"/>
            <a:ext cx="30954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ALGUIEN ME HA ENVIADO FOTOGRAFÍAS DE GENITALES SIN HABERLAS PEDIDO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4" name="Google Shape;504;p32"/>
          <p:cNvSpPr txBox="1"/>
          <p:nvPr/>
        </p:nvSpPr>
        <p:spPr>
          <a:xfrm>
            <a:off x="792450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35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5" name="Google Shape;505;p32"/>
          <p:cNvSpPr txBox="1"/>
          <p:nvPr/>
        </p:nvSpPr>
        <p:spPr>
          <a:xfrm>
            <a:off x="2805525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51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6" name="Google Shape;506;p32"/>
          <p:cNvSpPr txBox="1"/>
          <p:nvPr>
            <p:ph idx="1" type="body"/>
          </p:nvPr>
        </p:nvSpPr>
        <p:spPr>
          <a:xfrm>
            <a:off x="804741" y="39914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7" name="Google Shape;507;p32"/>
          <p:cNvSpPr txBox="1"/>
          <p:nvPr>
            <p:ph idx="1" type="body"/>
          </p:nvPr>
        </p:nvSpPr>
        <p:spPr>
          <a:xfrm>
            <a:off x="2817816" y="39914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8" name="Google Shape;508;p32"/>
          <p:cNvSpPr txBox="1"/>
          <p:nvPr/>
        </p:nvSpPr>
        <p:spPr>
          <a:xfrm>
            <a:off x="5353614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3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09" name="Google Shape;509;p32"/>
          <p:cNvSpPr txBox="1"/>
          <p:nvPr/>
        </p:nvSpPr>
        <p:spPr>
          <a:xfrm>
            <a:off x="7366689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17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10" name="Google Shape;510;p32"/>
          <p:cNvSpPr txBox="1"/>
          <p:nvPr>
            <p:ph idx="1" type="body"/>
          </p:nvPr>
        </p:nvSpPr>
        <p:spPr>
          <a:xfrm>
            <a:off x="5365905" y="39914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11" name="Google Shape;511;p32"/>
          <p:cNvSpPr txBox="1"/>
          <p:nvPr>
            <p:ph idx="1" type="body"/>
          </p:nvPr>
        </p:nvSpPr>
        <p:spPr>
          <a:xfrm>
            <a:off x="7378980" y="39914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512" name="Google Shape;512;p32"/>
          <p:cNvCxnSpPr/>
          <p:nvPr/>
        </p:nvCxnSpPr>
        <p:spPr>
          <a:xfrm>
            <a:off x="4572000" y="15691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3"/>
          <p:cNvSpPr txBox="1"/>
          <p:nvPr/>
        </p:nvSpPr>
        <p:spPr>
          <a:xfrm>
            <a:off x="304800" y="304800"/>
            <a:ext cx="2571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Violencia sexual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18" name="Google Shape;518;p33"/>
          <p:cNvSpPr txBox="1"/>
          <p:nvPr/>
        </p:nvSpPr>
        <p:spPr>
          <a:xfrm>
            <a:off x="304800" y="871075"/>
            <a:ext cx="49227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ALGUIEN ME HA ESCRITO PARA HACERME PETICIONES DE TIPO SEXUAL O PEDIRME </a:t>
            </a: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FOTOGRAFÍAS</a:t>
            </a: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 </a:t>
            </a: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ÍNTIMAS</a:t>
            </a: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 SIN YO QUERER HACERLO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792450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32%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0" name="Google Shape;520;p33"/>
          <p:cNvSpPr txBox="1"/>
          <p:nvPr/>
        </p:nvSpPr>
        <p:spPr>
          <a:xfrm>
            <a:off x="2805525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47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1" name="Google Shape;521;p33"/>
          <p:cNvSpPr txBox="1"/>
          <p:nvPr>
            <p:ph idx="1" type="body"/>
          </p:nvPr>
        </p:nvSpPr>
        <p:spPr>
          <a:xfrm>
            <a:off x="804741" y="39914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2" name="Google Shape;522;p33"/>
          <p:cNvSpPr txBox="1"/>
          <p:nvPr>
            <p:ph idx="1" type="body"/>
          </p:nvPr>
        </p:nvSpPr>
        <p:spPr>
          <a:xfrm>
            <a:off x="2817816" y="39914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3" name="Google Shape;523;p33"/>
          <p:cNvSpPr txBox="1"/>
          <p:nvPr/>
        </p:nvSpPr>
        <p:spPr>
          <a:xfrm>
            <a:off x="5353614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1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4" name="Google Shape;524;p33"/>
          <p:cNvSpPr txBox="1"/>
          <p:nvPr/>
        </p:nvSpPr>
        <p:spPr>
          <a:xfrm>
            <a:off x="7366689" y="26791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21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5" name="Google Shape;525;p33"/>
          <p:cNvSpPr txBox="1"/>
          <p:nvPr>
            <p:ph idx="1" type="body"/>
          </p:nvPr>
        </p:nvSpPr>
        <p:spPr>
          <a:xfrm>
            <a:off x="5365905" y="39914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26" name="Google Shape;526;p33"/>
          <p:cNvSpPr txBox="1"/>
          <p:nvPr>
            <p:ph idx="1" type="body"/>
          </p:nvPr>
        </p:nvSpPr>
        <p:spPr>
          <a:xfrm>
            <a:off x="7378980" y="39914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527" name="Google Shape;527;p33"/>
          <p:cNvCxnSpPr/>
          <p:nvPr/>
        </p:nvCxnSpPr>
        <p:spPr>
          <a:xfrm>
            <a:off x="4572000" y="15691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528" name="Google Shape;5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4400" y="2119525"/>
            <a:ext cx="1799999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3000" y="2115040"/>
            <a:ext cx="1800000" cy="179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6070" y="2516050"/>
            <a:ext cx="857899" cy="10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00" y="2118679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9600" y="2124400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0676" y="2516050"/>
            <a:ext cx="857901" cy="1081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3000" y="218947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400" y="2198991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2198991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9600" y="2198991"/>
            <a:ext cx="1800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4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Secuestro de cuentas y divulgación de datos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3" name="Google Shape;543;p34"/>
          <p:cNvSpPr txBox="1"/>
          <p:nvPr/>
        </p:nvSpPr>
        <p:spPr>
          <a:xfrm>
            <a:off x="792450" y="27553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11</a:t>
            </a:r>
            <a:r>
              <a:rPr lang="es" sz="30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AD2F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4" name="Google Shape;544;p34"/>
          <p:cNvSpPr txBox="1"/>
          <p:nvPr/>
        </p:nvSpPr>
        <p:spPr>
          <a:xfrm>
            <a:off x="2805525" y="27553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5</a:t>
            </a:r>
            <a:r>
              <a:rPr lang="es" sz="30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1B3EFA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5" name="Google Shape;545;p34"/>
          <p:cNvSpPr txBox="1"/>
          <p:nvPr>
            <p:ph idx="1" type="body"/>
          </p:nvPr>
        </p:nvSpPr>
        <p:spPr>
          <a:xfrm>
            <a:off x="804741" y="40676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mujeres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6" name="Google Shape;546;p34"/>
          <p:cNvSpPr txBox="1"/>
          <p:nvPr>
            <p:ph idx="1" type="body"/>
          </p:nvPr>
        </p:nvSpPr>
        <p:spPr>
          <a:xfrm>
            <a:off x="2817816" y="40676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hombres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7" name="Google Shape;547;p34"/>
          <p:cNvSpPr txBox="1"/>
          <p:nvPr/>
        </p:nvSpPr>
        <p:spPr>
          <a:xfrm>
            <a:off x="5353614" y="27553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11%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8" name="Google Shape;548;p34"/>
          <p:cNvSpPr txBox="1"/>
          <p:nvPr/>
        </p:nvSpPr>
        <p:spPr>
          <a:xfrm>
            <a:off x="7366689" y="2755375"/>
            <a:ext cx="9771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6</a:t>
            </a:r>
            <a:r>
              <a:rPr lang="es" sz="3000">
                <a:solidFill>
                  <a:srgbClr val="8032E5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000">
              <a:solidFill>
                <a:srgbClr val="8032E5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49" name="Google Shape;549;p34"/>
          <p:cNvSpPr txBox="1"/>
          <p:nvPr>
            <p:ph idx="1" type="body"/>
          </p:nvPr>
        </p:nvSpPr>
        <p:spPr>
          <a:xfrm>
            <a:off x="5365905" y="40676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mujeres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50" name="Google Shape;550;p34"/>
          <p:cNvSpPr txBox="1"/>
          <p:nvPr>
            <p:ph idx="1" type="body"/>
          </p:nvPr>
        </p:nvSpPr>
        <p:spPr>
          <a:xfrm>
            <a:off x="7378980" y="40676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hombres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551" name="Google Shape;551;p34"/>
          <p:cNvCxnSpPr/>
          <p:nvPr/>
        </p:nvCxnSpPr>
        <p:spPr>
          <a:xfrm>
            <a:off x="4572000" y="16453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52" name="Google Shape;552;p34"/>
          <p:cNvSpPr txBox="1"/>
          <p:nvPr/>
        </p:nvSpPr>
        <p:spPr>
          <a:xfrm>
            <a:off x="304800" y="1328275"/>
            <a:ext cx="38862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ALGUIEN CREÓ UNA CUENTA FALSA MIA UTILIZANDO MIS DATOS PERSONALES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53" name="Google Shape;553;p34"/>
          <p:cNvSpPr txBox="1"/>
          <p:nvPr/>
        </p:nvSpPr>
        <p:spPr>
          <a:xfrm>
            <a:off x="4953000" y="1328275"/>
            <a:ext cx="38862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ALGUIEN ME HA QUITADO EL INGRESO A MIS CUENTAS PERSONALES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5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Ciberacoso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59" name="Google Shape;559;p35"/>
          <p:cNvSpPr txBox="1"/>
          <p:nvPr/>
        </p:nvSpPr>
        <p:spPr>
          <a:xfrm>
            <a:off x="340925" y="871075"/>
            <a:ext cx="42312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ALGUIEN ME HA ESCRITO INSISTENTEMENTE A PESAR DE QUE NO RESPONDO MENSAJES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560" name="Google Shape;5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0310" y="3573958"/>
            <a:ext cx="2463561" cy="50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0310" y="2016666"/>
            <a:ext cx="2463561" cy="50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3420" y="3615896"/>
            <a:ext cx="2470096" cy="45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23420" y="2059198"/>
            <a:ext cx="2462560" cy="458641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5"/>
          <p:cNvSpPr txBox="1"/>
          <p:nvPr>
            <p:ph idx="1" type="body"/>
          </p:nvPr>
        </p:nvSpPr>
        <p:spPr>
          <a:xfrm>
            <a:off x="485415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5" name="Google Shape;565;p35"/>
          <p:cNvSpPr txBox="1"/>
          <p:nvPr/>
        </p:nvSpPr>
        <p:spPr>
          <a:xfrm>
            <a:off x="379665" y="1761675"/>
            <a:ext cx="11640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50</a:t>
            </a:r>
            <a:r>
              <a:rPr lang="es" sz="38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6" name="Google Shape;566;p35"/>
          <p:cNvSpPr txBox="1"/>
          <p:nvPr>
            <p:ph idx="1" type="body"/>
          </p:nvPr>
        </p:nvSpPr>
        <p:spPr>
          <a:xfrm>
            <a:off x="485415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7" name="Google Shape;567;p35"/>
          <p:cNvSpPr txBox="1"/>
          <p:nvPr/>
        </p:nvSpPr>
        <p:spPr>
          <a:xfrm>
            <a:off x="379665" y="3344975"/>
            <a:ext cx="11640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64</a:t>
            </a:r>
            <a:r>
              <a:rPr lang="es" sz="3800">
                <a:solidFill>
                  <a:srgbClr val="AD2FFC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AD2FFC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8" name="Google Shape;568;p35"/>
          <p:cNvSpPr txBox="1"/>
          <p:nvPr>
            <p:ph idx="1" type="body"/>
          </p:nvPr>
        </p:nvSpPr>
        <p:spPr>
          <a:xfrm>
            <a:off x="5058750" y="2400040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12-14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9" name="Google Shape;569;p35"/>
          <p:cNvSpPr txBox="1"/>
          <p:nvPr/>
        </p:nvSpPr>
        <p:spPr>
          <a:xfrm>
            <a:off x="4953000" y="1761675"/>
            <a:ext cx="11640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21</a:t>
            </a:r>
            <a:r>
              <a:rPr lang="es" sz="38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70" name="Google Shape;570;p35"/>
          <p:cNvSpPr txBox="1"/>
          <p:nvPr>
            <p:ph idx="1" type="body"/>
          </p:nvPr>
        </p:nvSpPr>
        <p:spPr>
          <a:xfrm>
            <a:off x="5058750" y="3983339"/>
            <a:ext cx="952500" cy="2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999999"/>
                </a:solidFill>
                <a:latin typeface="Raleway Thin"/>
                <a:ea typeface="Raleway Thin"/>
                <a:cs typeface="Raleway Thin"/>
                <a:sym typeface="Raleway Thin"/>
              </a:rPr>
              <a:t>15-18 años</a:t>
            </a:r>
            <a:endParaRPr sz="1100">
              <a:solidFill>
                <a:srgbClr val="999999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71" name="Google Shape;571;p35"/>
          <p:cNvSpPr txBox="1"/>
          <p:nvPr/>
        </p:nvSpPr>
        <p:spPr>
          <a:xfrm>
            <a:off x="4953000" y="3344975"/>
            <a:ext cx="11640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39</a:t>
            </a:r>
            <a:r>
              <a:rPr lang="es" sz="3800">
                <a:solidFill>
                  <a:srgbClr val="1B3EFA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3800">
              <a:solidFill>
                <a:srgbClr val="1B3EFA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572" name="Google Shape;572;p35"/>
          <p:cNvCxnSpPr/>
          <p:nvPr/>
        </p:nvCxnSpPr>
        <p:spPr>
          <a:xfrm>
            <a:off x="4572000" y="16453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6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Ciberacoso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78" name="Google Shape;578;p36"/>
          <p:cNvSpPr txBox="1"/>
          <p:nvPr/>
        </p:nvSpPr>
        <p:spPr>
          <a:xfrm>
            <a:off x="304800" y="871075"/>
            <a:ext cx="38862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00FF"/>
                </a:solidFill>
                <a:latin typeface="Raleway Thin"/>
                <a:ea typeface="Raleway Thin"/>
                <a:cs typeface="Raleway Thin"/>
                <a:sym typeface="Raleway Thin"/>
              </a:rPr>
              <a:t>UN GRUPO DE PERSONAS ME HA ACOSADO</a:t>
            </a:r>
            <a:endParaRPr sz="1100">
              <a:solidFill>
                <a:srgbClr val="FF00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grpSp>
        <p:nvGrpSpPr>
          <p:cNvPr id="579" name="Google Shape;579;p36"/>
          <p:cNvGrpSpPr/>
          <p:nvPr/>
        </p:nvGrpSpPr>
        <p:grpSpPr>
          <a:xfrm>
            <a:off x="3668235" y="1828791"/>
            <a:ext cx="2320519" cy="2790679"/>
            <a:chOff x="5704050" y="1083775"/>
            <a:chExt cx="3058949" cy="3678722"/>
          </a:xfrm>
        </p:grpSpPr>
        <p:pic>
          <p:nvPicPr>
            <p:cNvPr id="580" name="Google Shape;58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04050" y="1083775"/>
              <a:ext cx="1533073" cy="3678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1" name="Google Shape;58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99009" y="1083775"/>
              <a:ext cx="1263990" cy="3678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2" name="Google Shape;582;p36"/>
          <p:cNvSpPr txBox="1"/>
          <p:nvPr/>
        </p:nvSpPr>
        <p:spPr>
          <a:xfrm>
            <a:off x="3620679" y="2579844"/>
            <a:ext cx="1247400" cy="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13</a:t>
            </a:r>
            <a:r>
              <a:rPr lang="es" sz="4400">
                <a:solidFill>
                  <a:srgbClr val="E82EAF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4400">
              <a:solidFill>
                <a:srgbClr val="E82EA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83" name="Google Shape;583;p36"/>
          <p:cNvSpPr txBox="1"/>
          <p:nvPr/>
        </p:nvSpPr>
        <p:spPr>
          <a:xfrm>
            <a:off x="5009495" y="2579844"/>
            <a:ext cx="1044900" cy="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8</a:t>
            </a:r>
            <a:r>
              <a:rPr lang="es" sz="44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%</a:t>
            </a:r>
            <a:endParaRPr sz="44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pic>
        <p:nvPicPr>
          <p:cNvPr id="584" name="Google Shape;584;p36"/>
          <p:cNvPicPr preferRelativeResize="0"/>
          <p:nvPr/>
        </p:nvPicPr>
        <p:blipFill>
          <a:blip r:embed="rId5">
            <a:alphaModFix amt="82000"/>
          </a:blip>
          <a:stretch>
            <a:fillRect/>
          </a:stretch>
        </p:blipFill>
        <p:spPr>
          <a:xfrm rot="-3600004">
            <a:off x="1812001" y="3325644"/>
            <a:ext cx="1237668" cy="1010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6"/>
          <p:cNvPicPr preferRelativeResize="0"/>
          <p:nvPr/>
        </p:nvPicPr>
        <p:blipFill>
          <a:blip r:embed="rId6">
            <a:alphaModFix amt="82000"/>
          </a:blip>
          <a:stretch>
            <a:fillRect/>
          </a:stretch>
        </p:blipFill>
        <p:spPr>
          <a:xfrm rot="-2700007">
            <a:off x="993689" y="1815148"/>
            <a:ext cx="1246142" cy="101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6"/>
          <p:cNvPicPr preferRelativeResize="0"/>
          <p:nvPr/>
        </p:nvPicPr>
        <p:blipFill>
          <a:blip r:embed="rId7">
            <a:alphaModFix amt="82000"/>
          </a:blip>
          <a:stretch>
            <a:fillRect/>
          </a:stretch>
        </p:blipFill>
        <p:spPr>
          <a:xfrm rot="-853259">
            <a:off x="2488015" y="1480806"/>
            <a:ext cx="1245254" cy="1010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6"/>
          <p:cNvPicPr preferRelativeResize="0"/>
          <p:nvPr/>
        </p:nvPicPr>
        <p:blipFill>
          <a:blip r:embed="rId8">
            <a:alphaModFix amt="82000"/>
          </a:blip>
          <a:stretch>
            <a:fillRect/>
          </a:stretch>
        </p:blipFill>
        <p:spPr>
          <a:xfrm rot="1799999">
            <a:off x="4909292" y="767642"/>
            <a:ext cx="1245255" cy="101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6"/>
          <p:cNvPicPr preferRelativeResize="0"/>
          <p:nvPr/>
        </p:nvPicPr>
        <p:blipFill>
          <a:blip r:embed="rId9">
            <a:alphaModFix amt="82000"/>
          </a:blip>
          <a:stretch>
            <a:fillRect/>
          </a:stretch>
        </p:blipFill>
        <p:spPr>
          <a:xfrm rot="3440835">
            <a:off x="6941104" y="1436568"/>
            <a:ext cx="1245257" cy="1010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6"/>
          <p:cNvPicPr preferRelativeResize="0"/>
          <p:nvPr/>
        </p:nvPicPr>
        <p:blipFill>
          <a:blip r:embed="rId10">
            <a:alphaModFix amt="82000"/>
          </a:blip>
          <a:stretch>
            <a:fillRect/>
          </a:stretch>
        </p:blipFill>
        <p:spPr>
          <a:xfrm rot="3342958">
            <a:off x="6431044" y="3118043"/>
            <a:ext cx="1245257" cy="1010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7"/>
          <p:cNvSpPr txBox="1"/>
          <p:nvPr>
            <p:ph idx="1" type="body"/>
          </p:nvPr>
        </p:nvSpPr>
        <p:spPr>
          <a:xfrm>
            <a:off x="381479" y="1229075"/>
            <a:ext cx="3924000" cy="3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Raleway"/>
                <a:ea typeface="Raleway"/>
                <a:cs typeface="Raleway"/>
                <a:sym typeface="Raleway"/>
              </a:rPr>
              <a:t>Cerraron las redes sociales donde ocurrió el ataque por un tiempo</a:t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5" name="Google Shape;595;p37"/>
          <p:cNvSpPr txBox="1"/>
          <p:nvPr>
            <p:ph idx="1" type="body"/>
          </p:nvPr>
        </p:nvSpPr>
        <p:spPr>
          <a:xfrm>
            <a:off x="381475" y="1942975"/>
            <a:ext cx="3924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Raleway"/>
                <a:ea typeface="Raleway"/>
                <a:cs typeface="Raleway"/>
                <a:sym typeface="Raleway"/>
              </a:rPr>
              <a:t>Cambiaron la configuración de mis cuentas de públicas a privadas</a:t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6" name="Google Shape;596;p37"/>
          <p:cNvSpPr txBox="1"/>
          <p:nvPr>
            <p:ph idx="1" type="body"/>
          </p:nvPr>
        </p:nvSpPr>
        <p:spPr>
          <a:xfrm>
            <a:off x="381475" y="2597201"/>
            <a:ext cx="39240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Hablaron con algún adulto/a de confianza (Padres, hermanos(as) u otra persona de mi familia)</a:t>
            </a:r>
            <a:endParaRPr b="1" sz="900"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7" name="Google Shape;597;p37"/>
          <p:cNvSpPr txBox="1"/>
          <p:nvPr>
            <p:ph idx="1" type="body"/>
          </p:nvPr>
        </p:nvSpPr>
        <p:spPr>
          <a:xfrm>
            <a:off x="381479" y="3484229"/>
            <a:ext cx="3924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Raleway"/>
                <a:ea typeface="Raleway"/>
                <a:cs typeface="Raleway"/>
                <a:sym typeface="Raleway"/>
              </a:rPr>
              <a:t>Se apoyaron en sus amigos(as)</a:t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8" name="Google Shape;598;p37"/>
          <p:cNvSpPr txBox="1"/>
          <p:nvPr>
            <p:ph idx="1" type="body"/>
          </p:nvPr>
        </p:nvSpPr>
        <p:spPr>
          <a:xfrm>
            <a:off x="381479" y="4066553"/>
            <a:ext cx="3924000" cy="3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900">
                <a:latin typeface="Raleway"/>
                <a:ea typeface="Raleway"/>
                <a:cs typeface="Raleway"/>
                <a:sym typeface="Raleway"/>
              </a:rPr>
              <a:t>Respondieron y/o agredieron de vuelta a quiénes le atacaron</a:t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9" name="Google Shape;599;p37"/>
          <p:cNvSpPr txBox="1"/>
          <p:nvPr>
            <p:ph idx="1" type="body"/>
          </p:nvPr>
        </p:nvSpPr>
        <p:spPr>
          <a:xfrm>
            <a:off x="6693500" y="4050800"/>
            <a:ext cx="2833500" cy="11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Decidieron no hacer nada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Hombres 28%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Mujeres: 26%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600" name="Google Shape;600;p37"/>
          <p:cNvSpPr txBox="1"/>
          <p:nvPr>
            <p:ph idx="1" type="body"/>
          </p:nvPr>
        </p:nvSpPr>
        <p:spPr>
          <a:xfrm>
            <a:off x="4411700" y="4175450"/>
            <a:ext cx="2281800" cy="13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Sólo un 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Hombres:1%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Mujeres: 7%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Buscaron apoyo en profesores o equipo técnico de sus establecimientos educacionales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601" name="Google Shape;601;p37"/>
          <p:cNvSpPr txBox="1"/>
          <p:nvPr/>
        </p:nvSpPr>
        <p:spPr>
          <a:xfrm>
            <a:off x="304800" y="304800"/>
            <a:ext cx="36849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Que hicieron al respecto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2" name="Google Shape;602;p37"/>
          <p:cNvSpPr txBox="1"/>
          <p:nvPr/>
        </p:nvSpPr>
        <p:spPr>
          <a:xfrm>
            <a:off x="6292675" y="101662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10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3" name="Google Shape;603;p37"/>
          <p:cNvSpPr txBox="1"/>
          <p:nvPr/>
        </p:nvSpPr>
        <p:spPr>
          <a:xfrm>
            <a:off x="5464358" y="977326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6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4" name="Google Shape;604;p37"/>
          <p:cNvSpPr txBox="1"/>
          <p:nvPr/>
        </p:nvSpPr>
        <p:spPr>
          <a:xfrm>
            <a:off x="6292675" y="171805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37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5" name="Google Shape;605;p37"/>
          <p:cNvSpPr txBox="1"/>
          <p:nvPr/>
        </p:nvSpPr>
        <p:spPr>
          <a:xfrm>
            <a:off x="5464358" y="1678751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28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6" name="Google Shape;606;p37"/>
          <p:cNvSpPr txBox="1"/>
          <p:nvPr/>
        </p:nvSpPr>
        <p:spPr>
          <a:xfrm>
            <a:off x="6292675" y="249807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33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7" name="Google Shape;607;p37"/>
          <p:cNvSpPr txBox="1"/>
          <p:nvPr/>
        </p:nvSpPr>
        <p:spPr>
          <a:xfrm>
            <a:off x="5464358" y="2458776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15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8" name="Google Shape;608;p37"/>
          <p:cNvSpPr txBox="1"/>
          <p:nvPr/>
        </p:nvSpPr>
        <p:spPr>
          <a:xfrm>
            <a:off x="6292675" y="3924588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20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09" name="Google Shape;609;p37"/>
          <p:cNvSpPr txBox="1"/>
          <p:nvPr/>
        </p:nvSpPr>
        <p:spPr>
          <a:xfrm>
            <a:off x="5464358" y="3885288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39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10" name="Google Shape;610;p37"/>
          <p:cNvSpPr txBox="1"/>
          <p:nvPr/>
        </p:nvSpPr>
        <p:spPr>
          <a:xfrm>
            <a:off x="6292675" y="326015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52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11" name="Google Shape;611;p37"/>
          <p:cNvSpPr txBox="1"/>
          <p:nvPr/>
        </p:nvSpPr>
        <p:spPr>
          <a:xfrm>
            <a:off x="5464358" y="3220851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23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612" name="Google Shape;612;p37"/>
          <p:cNvCxnSpPr/>
          <p:nvPr/>
        </p:nvCxnSpPr>
        <p:spPr>
          <a:xfrm>
            <a:off x="342400" y="1229075"/>
            <a:ext cx="84270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13" name="Google Shape;6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975" y="609600"/>
            <a:ext cx="283500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609600"/>
            <a:ext cx="253800" cy="54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37"/>
          <p:cNvSpPr txBox="1"/>
          <p:nvPr/>
        </p:nvSpPr>
        <p:spPr>
          <a:xfrm>
            <a:off x="4825800" y="601800"/>
            <a:ext cx="8112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009CD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%</a:t>
            </a:r>
            <a:endParaRPr sz="3000">
              <a:solidFill>
                <a:srgbClr val="009CDB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16" name="Google Shape;616;p37"/>
          <p:cNvSpPr txBox="1"/>
          <p:nvPr/>
        </p:nvSpPr>
        <p:spPr>
          <a:xfrm>
            <a:off x="6389475" y="601800"/>
            <a:ext cx="8112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E6007E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%</a:t>
            </a:r>
            <a:endParaRPr sz="3000">
              <a:solidFill>
                <a:srgbClr val="E6007E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8"/>
          <p:cNvSpPr txBox="1"/>
          <p:nvPr>
            <p:ph idx="1" type="body"/>
          </p:nvPr>
        </p:nvSpPr>
        <p:spPr>
          <a:xfrm>
            <a:off x="381465" y="1152475"/>
            <a:ext cx="22818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Raleway Thin"/>
                <a:ea typeface="Raleway Thin"/>
                <a:cs typeface="Raleway Thin"/>
                <a:sym typeface="Raleway Thin"/>
              </a:rPr>
              <a:t>Cerraron las redes sociales donde ocurrió el ataque por un tiempo</a:t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2" name="Google Shape;622;p38"/>
          <p:cNvSpPr txBox="1"/>
          <p:nvPr>
            <p:ph idx="1" type="body"/>
          </p:nvPr>
        </p:nvSpPr>
        <p:spPr>
          <a:xfrm>
            <a:off x="381465" y="1929050"/>
            <a:ext cx="26709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Raleway Thin"/>
                <a:ea typeface="Raleway Thin"/>
                <a:cs typeface="Raleway Thin"/>
                <a:sym typeface="Raleway Thin"/>
              </a:rPr>
              <a:t>Cambiaron la configuración de mis cuentas de públicas a privadas</a:t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3" name="Google Shape;623;p38"/>
          <p:cNvSpPr txBox="1"/>
          <p:nvPr>
            <p:ph idx="1" type="body"/>
          </p:nvPr>
        </p:nvSpPr>
        <p:spPr>
          <a:xfrm>
            <a:off x="381465" y="2571750"/>
            <a:ext cx="2281800" cy="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highlight>
                  <a:srgbClr val="FFFFFF"/>
                </a:highlight>
                <a:latin typeface="Raleway Thin"/>
                <a:ea typeface="Raleway Thin"/>
                <a:cs typeface="Raleway Thin"/>
                <a:sym typeface="Raleway Thin"/>
              </a:rPr>
              <a:t>Hablaron con algún adulto/a de confianza (Padres, hermanos(as) u otra persona de mi familia)</a:t>
            </a:r>
            <a:endParaRPr sz="900">
              <a:highlight>
                <a:srgbClr val="FFFFFF"/>
              </a:highlight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4" name="Google Shape;624;p38"/>
          <p:cNvSpPr txBox="1"/>
          <p:nvPr>
            <p:ph idx="1" type="body"/>
          </p:nvPr>
        </p:nvSpPr>
        <p:spPr>
          <a:xfrm>
            <a:off x="381465" y="3443150"/>
            <a:ext cx="2670900" cy="3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Raleway Thin"/>
                <a:ea typeface="Raleway Thin"/>
                <a:cs typeface="Raleway Thin"/>
                <a:sym typeface="Raleway Thin"/>
              </a:rPr>
              <a:t>Se apoyaron en sus amigos(as)</a:t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5" name="Google Shape;625;p38"/>
          <p:cNvSpPr txBox="1"/>
          <p:nvPr>
            <p:ph idx="1" type="body"/>
          </p:nvPr>
        </p:nvSpPr>
        <p:spPr>
          <a:xfrm>
            <a:off x="381465" y="4015216"/>
            <a:ext cx="26709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latin typeface="Raleway Thin"/>
                <a:ea typeface="Raleway Thin"/>
                <a:cs typeface="Raleway Thin"/>
                <a:sym typeface="Raleway Thin"/>
              </a:rPr>
              <a:t>Respondieron y/o agredieron de vuelta a quiénes le atacaron</a:t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6" name="Google Shape;626;p38"/>
          <p:cNvSpPr txBox="1"/>
          <p:nvPr>
            <p:ph idx="1" type="body"/>
          </p:nvPr>
        </p:nvSpPr>
        <p:spPr>
          <a:xfrm>
            <a:off x="6693500" y="4050800"/>
            <a:ext cx="2833500" cy="11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Decidieron no hacer nada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Hombres 28%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>
                <a:solidFill>
                  <a:schemeClr val="dk1"/>
                </a:solidFill>
              </a:rPr>
              <a:t>Mujeres: 26%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627" name="Google Shape;627;p38"/>
          <p:cNvSpPr txBox="1"/>
          <p:nvPr>
            <p:ph idx="1" type="body"/>
          </p:nvPr>
        </p:nvSpPr>
        <p:spPr>
          <a:xfrm>
            <a:off x="4411700" y="4175450"/>
            <a:ext cx="2281800" cy="13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Sólo un 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Hombres:1%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Mujeres: 7%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highlight>
                  <a:srgbClr val="FFFFFF"/>
                </a:highlight>
              </a:rPr>
              <a:t>Buscaron apoyo en profesores o equipo técnico de sus establecimientos educacionales</a:t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628" name="Google Shape;628;p38"/>
          <p:cNvSpPr txBox="1"/>
          <p:nvPr/>
        </p:nvSpPr>
        <p:spPr>
          <a:xfrm>
            <a:off x="304800" y="304800"/>
            <a:ext cx="36849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Que hicieron al respecto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29" name="Google Shape;629;p38"/>
          <p:cNvSpPr txBox="1"/>
          <p:nvPr/>
        </p:nvSpPr>
        <p:spPr>
          <a:xfrm>
            <a:off x="3901275" y="101662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10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0" name="Google Shape;630;p38"/>
          <p:cNvSpPr txBox="1"/>
          <p:nvPr/>
        </p:nvSpPr>
        <p:spPr>
          <a:xfrm>
            <a:off x="3072958" y="977326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6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1" name="Google Shape;631;p38"/>
          <p:cNvSpPr txBox="1"/>
          <p:nvPr/>
        </p:nvSpPr>
        <p:spPr>
          <a:xfrm>
            <a:off x="3854275" y="171805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37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2" name="Google Shape;632;p38"/>
          <p:cNvSpPr txBox="1"/>
          <p:nvPr/>
        </p:nvSpPr>
        <p:spPr>
          <a:xfrm>
            <a:off x="3025958" y="1678751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28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3" name="Google Shape;633;p38"/>
          <p:cNvSpPr txBox="1"/>
          <p:nvPr/>
        </p:nvSpPr>
        <p:spPr>
          <a:xfrm>
            <a:off x="3901275" y="2498075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33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4" name="Google Shape;634;p38"/>
          <p:cNvSpPr txBox="1"/>
          <p:nvPr/>
        </p:nvSpPr>
        <p:spPr>
          <a:xfrm>
            <a:off x="3072958" y="2458776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15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5" name="Google Shape;635;p38"/>
          <p:cNvSpPr txBox="1"/>
          <p:nvPr/>
        </p:nvSpPr>
        <p:spPr>
          <a:xfrm>
            <a:off x="3854275" y="3924588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20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6" name="Google Shape;636;p38"/>
          <p:cNvSpPr txBox="1"/>
          <p:nvPr/>
        </p:nvSpPr>
        <p:spPr>
          <a:xfrm>
            <a:off x="3025958" y="3885288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39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7" name="Google Shape;637;p38"/>
          <p:cNvSpPr txBox="1"/>
          <p:nvPr/>
        </p:nvSpPr>
        <p:spPr>
          <a:xfrm>
            <a:off x="3854275" y="3260150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E6007E"/>
                </a:solidFill>
                <a:latin typeface="Raleway Thin"/>
                <a:ea typeface="Raleway Thin"/>
                <a:cs typeface="Raleway Thin"/>
                <a:sym typeface="Raleway Thin"/>
              </a:rPr>
              <a:t>52</a:t>
            </a:r>
            <a:endParaRPr sz="2300">
              <a:solidFill>
                <a:srgbClr val="E6007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8" name="Google Shape;638;p38"/>
          <p:cNvSpPr txBox="1"/>
          <p:nvPr/>
        </p:nvSpPr>
        <p:spPr>
          <a:xfrm>
            <a:off x="3025958" y="3220851"/>
            <a:ext cx="811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23</a:t>
            </a:r>
            <a:endParaRPr sz="23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cxnSp>
        <p:nvCxnSpPr>
          <p:cNvPr id="639" name="Google Shape;639;p38"/>
          <p:cNvCxnSpPr/>
          <p:nvPr/>
        </p:nvCxnSpPr>
        <p:spPr>
          <a:xfrm>
            <a:off x="4572000" y="1645300"/>
            <a:ext cx="0" cy="3117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9"/>
          <p:cNvSpPr txBox="1"/>
          <p:nvPr>
            <p:ph idx="1" type="body"/>
          </p:nvPr>
        </p:nvSpPr>
        <p:spPr>
          <a:xfrm>
            <a:off x="3445800" y="3720000"/>
            <a:ext cx="20574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</a:rPr>
              <a:t>Pensó en hacerse daño a sí mismo(a)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</a:rPr>
              <a:t>Mujeres: 11%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</a:rPr>
              <a:t>Hombres: 2%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39"/>
          <p:cNvSpPr txBox="1"/>
          <p:nvPr>
            <p:ph idx="1" type="body"/>
          </p:nvPr>
        </p:nvSpPr>
        <p:spPr>
          <a:xfrm>
            <a:off x="311700" y="1085925"/>
            <a:ext cx="20574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</a:rPr>
              <a:t>Las niñas y adolescentes principalmente sintieron: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Rabia 47</a:t>
            </a:r>
            <a:r>
              <a:rPr lang="es" sz="1400">
                <a:solidFill>
                  <a:schemeClr val="dk1"/>
                </a:solidFill>
              </a:rPr>
              <a:t>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Asco 47%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Tristeza 31%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Les dio risa 30%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Miedo 26%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Ansiedad 24%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Se sintieron vulnerables 23%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Vergüenza: 22%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Se sintieron culpables 20%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9"/>
          <p:cNvSpPr txBox="1"/>
          <p:nvPr>
            <p:ph idx="1" type="body"/>
          </p:nvPr>
        </p:nvSpPr>
        <p:spPr>
          <a:xfrm>
            <a:off x="6011000" y="1210125"/>
            <a:ext cx="20574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</a:rPr>
              <a:t>Las niños y adolescentes principalmente sintieron: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Les dio risa 60%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No sintieron nada 30%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Rabia 24%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Tristeza 14%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Asco: 14%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No supe que sentir: 8%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" sz="1400">
                <a:solidFill>
                  <a:schemeClr val="dk1"/>
                </a:solidFill>
              </a:rPr>
              <a:t>Miedo: 7%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9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¿Que sintieron?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056" y="761613"/>
            <a:ext cx="6776175" cy="41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0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Autoestima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00" y="715150"/>
            <a:ext cx="7002075" cy="4399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1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Autoestima y violencia digital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"/>
          <p:cNvSpPr txBox="1"/>
          <p:nvPr>
            <p:ph idx="1" type="body"/>
          </p:nvPr>
        </p:nvSpPr>
        <p:spPr>
          <a:xfrm>
            <a:off x="6420600" y="1170125"/>
            <a:ext cx="272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Existe una relación entre las niñas y adolescentes que han vivido episodios de violencia y sus niveles de autoestima.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/>
              <a:t>Cuando se preguntó cómo les afectó la experiencia de violencia digital: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1400"/>
              <a:t>Un </a:t>
            </a:r>
            <a:r>
              <a:rPr b="1" lang="es" sz="1400"/>
              <a:t>28% de las mujeres indicó que sintieron que afectó su autoestima.</a:t>
            </a:r>
            <a:endParaRPr b="1"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665" name="Google Shape;66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75" y="908625"/>
            <a:ext cx="6268475" cy="397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42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Autoestima y violencia digital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43"/>
          <p:cNvPicPr preferRelativeResize="0"/>
          <p:nvPr/>
        </p:nvPicPr>
        <p:blipFill rotWithShape="1">
          <a:blip r:embed="rId3">
            <a:alphaModFix/>
          </a:blip>
          <a:srcRect b="2008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43"/>
          <p:cNvSpPr txBox="1"/>
          <p:nvPr/>
        </p:nvSpPr>
        <p:spPr>
          <a:xfrm>
            <a:off x="304800" y="3357075"/>
            <a:ext cx="685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Experiencias digitales en contexto COVID-19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3" name="Google Shape;673;p43"/>
          <p:cNvSpPr txBox="1"/>
          <p:nvPr/>
        </p:nvSpPr>
        <p:spPr>
          <a:xfrm>
            <a:off x="304800" y="3029088"/>
            <a:ext cx="35445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highlight>
                  <a:srgbClr val="E82EAF"/>
                </a:highlight>
                <a:latin typeface="Raleway"/>
                <a:ea typeface="Raleway"/>
                <a:cs typeface="Raleway"/>
                <a:sym typeface="Raleway"/>
              </a:rPr>
              <a:t>CAPÍTULO 4</a:t>
            </a:r>
            <a:endParaRPr b="1">
              <a:solidFill>
                <a:srgbClr val="FFFFFF"/>
              </a:solidFill>
              <a:highlight>
                <a:srgbClr val="E82EA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44"/>
          <p:cNvSpPr txBox="1"/>
          <p:nvPr>
            <p:ph idx="1" type="body"/>
          </p:nvPr>
        </p:nvSpPr>
        <p:spPr>
          <a:xfrm>
            <a:off x="311700" y="1152475"/>
            <a:ext cx="2915700" cy="29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</a:t>
            </a:r>
            <a:r>
              <a:rPr lang="es"/>
              <a:t>e ha sentido agobiado por las clases virtuales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12-14: 50%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12-14: 67%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15-18: 72%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15-18: 85%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44"/>
          <p:cNvSpPr txBox="1"/>
          <p:nvPr>
            <p:ph idx="1" type="body"/>
          </p:nvPr>
        </p:nvSpPr>
        <p:spPr>
          <a:xfrm>
            <a:off x="2956625" y="1152475"/>
            <a:ext cx="2915700" cy="29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</a:t>
            </a:r>
            <a:r>
              <a:rPr lang="es"/>
              <a:t>e avergüenza de prender la cámara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12-14: 62%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12-14: 76%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15-18: 56%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15-18: 77%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4"/>
          <p:cNvSpPr txBox="1"/>
          <p:nvPr>
            <p:ph idx="1" type="body"/>
          </p:nvPr>
        </p:nvSpPr>
        <p:spPr>
          <a:xfrm>
            <a:off x="6091375" y="1116000"/>
            <a:ext cx="2915700" cy="29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Una persona desconocida se conectó y envió contenido agresivo u obsceno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12-14: 23%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12-14: 24%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 15-18: 7%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 15-18: 5%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4"/>
          <p:cNvSpPr txBox="1"/>
          <p:nvPr>
            <p:ph idx="1" type="body"/>
          </p:nvPr>
        </p:nvSpPr>
        <p:spPr>
          <a:xfrm>
            <a:off x="2230150" y="4027500"/>
            <a:ext cx="2915700" cy="9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Un 90% de niños, niñas y adolescentes dice que es</a:t>
            </a:r>
            <a:r>
              <a:rPr lang="es" sz="1500"/>
              <a:t> común que en las clases online tengan las cámaras apagadas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44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¿Cómo ha sido la experiencia en clases virtuales?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5"/>
          <p:cNvSpPr txBox="1"/>
          <p:nvPr>
            <p:ph idx="1" type="body"/>
          </p:nvPr>
        </p:nvSpPr>
        <p:spPr>
          <a:xfrm>
            <a:off x="311700" y="1296550"/>
            <a:ext cx="3463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 sentido que durante la pandemia las personas en internet están más agresivas que antes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Hombres: 38%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Mujeres: 40%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45"/>
          <p:cNvSpPr txBox="1"/>
          <p:nvPr>
            <p:ph idx="1" type="body"/>
          </p:nvPr>
        </p:nvSpPr>
        <p:spPr>
          <a:xfrm>
            <a:off x="5878450" y="1017725"/>
            <a:ext cx="3177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Siento que la gran cantidad de información de la pandemia disponible ha afectado mi estado de ánimo de manera negativa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Hombres: 52%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Mujeres: 40%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45"/>
          <p:cNvSpPr txBox="1"/>
          <p:nvPr>
            <p:ph idx="1" type="body"/>
          </p:nvPr>
        </p:nvSpPr>
        <p:spPr>
          <a:xfrm>
            <a:off x="3280950" y="1118575"/>
            <a:ext cx="2582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Siento que estar más tiempo conectado a internet ha afectado mi estado de ánimo de manera negativa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Hombres: 76%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Mujeres: 73%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5"/>
          <p:cNvSpPr txBox="1"/>
          <p:nvPr/>
        </p:nvSpPr>
        <p:spPr>
          <a:xfrm>
            <a:off x="304800" y="304800"/>
            <a:ext cx="79122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Sus experiencias en internet durante la crisis de COVID-19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46"/>
          <p:cNvPicPr preferRelativeResize="0"/>
          <p:nvPr/>
        </p:nvPicPr>
        <p:blipFill rotWithShape="1">
          <a:blip r:embed="rId3">
            <a:alphaModFix/>
          </a:blip>
          <a:srcRect b="219" l="0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46"/>
          <p:cNvSpPr txBox="1"/>
          <p:nvPr/>
        </p:nvSpPr>
        <p:spPr>
          <a:xfrm>
            <a:off x="304800" y="3357075"/>
            <a:ext cx="685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300">
              <a:solidFill>
                <a:schemeClr val="dk1"/>
              </a:solidFill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300">
                <a:solidFill>
                  <a:schemeClr val="dk1"/>
                </a:solidFill>
                <a:highlight>
                  <a:srgbClr val="D0F934"/>
                </a:highlight>
                <a:latin typeface="Raleway"/>
                <a:ea typeface="Raleway"/>
                <a:cs typeface="Raleway"/>
                <a:sym typeface="Raleway"/>
              </a:rPr>
              <a:t>Conclusiones</a:t>
            </a:r>
            <a:endParaRPr b="1" sz="4300">
              <a:highlight>
                <a:srgbClr val="D0F934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1) Existe una relación sobre la construcción de la autoestima y las vivencias de violencia digital en niñas y adolescentes.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2) Las niñas y adolescentes se encuentran tres veces más expuestas a vivir experiencias de violencia sexual.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3) Las niñas toman mayores medidas de seguridad, sin embargo tienen mayor control de terceros en el uso de dispositivos.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47"/>
          <p:cNvSpPr txBox="1"/>
          <p:nvPr/>
        </p:nvSpPr>
        <p:spPr>
          <a:xfrm>
            <a:off x="304800" y="304800"/>
            <a:ext cx="6966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009CDB"/>
                </a:solidFill>
                <a:latin typeface="Raleway Thin"/>
                <a:ea typeface="Raleway Thin"/>
                <a:cs typeface="Raleway Thin"/>
                <a:sym typeface="Raleway Thin"/>
              </a:rPr>
              <a:t>Recomendaciones</a:t>
            </a:r>
            <a:endParaRPr sz="2100">
              <a:solidFill>
                <a:srgbClr val="009CDB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